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74" r:id="rId4"/>
    <p:sldMasterId id="2147483786" r:id="rId5"/>
  </p:sldMasterIdLst>
  <p:notesMasterIdLst>
    <p:notesMasterId r:id="rId107"/>
  </p:notesMasterIdLst>
  <p:sldIdLst>
    <p:sldId id="2106" r:id="rId6"/>
    <p:sldId id="2108" r:id="rId7"/>
    <p:sldId id="2128" r:id="rId8"/>
    <p:sldId id="1255" r:id="rId9"/>
    <p:sldId id="1250" r:id="rId10"/>
    <p:sldId id="1234" r:id="rId11"/>
    <p:sldId id="1235" r:id="rId12"/>
    <p:sldId id="2109" r:id="rId13"/>
    <p:sldId id="2110" r:id="rId14"/>
    <p:sldId id="2112" r:id="rId15"/>
    <p:sldId id="1376" r:id="rId16"/>
    <p:sldId id="2113" r:id="rId17"/>
    <p:sldId id="2114" r:id="rId18"/>
    <p:sldId id="1306" r:id="rId19"/>
    <p:sldId id="1308" r:id="rId20"/>
    <p:sldId id="1310" r:id="rId21"/>
    <p:sldId id="1312" r:id="rId22"/>
    <p:sldId id="1313" r:id="rId23"/>
    <p:sldId id="1314" r:id="rId24"/>
    <p:sldId id="1380" r:id="rId25"/>
    <p:sldId id="1316" r:id="rId26"/>
    <p:sldId id="1317" r:id="rId27"/>
    <p:sldId id="1320" r:id="rId28"/>
    <p:sldId id="1321" r:id="rId29"/>
    <p:sldId id="1322" r:id="rId30"/>
    <p:sldId id="1323" r:id="rId31"/>
    <p:sldId id="1325" r:id="rId32"/>
    <p:sldId id="1355" r:id="rId33"/>
    <p:sldId id="1357" r:id="rId34"/>
    <p:sldId id="1366" r:id="rId35"/>
    <p:sldId id="1367" r:id="rId36"/>
    <p:sldId id="1369" r:id="rId37"/>
    <p:sldId id="1106" r:id="rId38"/>
    <p:sldId id="1394" r:id="rId39"/>
    <p:sldId id="1438" r:id="rId40"/>
    <p:sldId id="1395" r:id="rId41"/>
    <p:sldId id="1397" r:id="rId42"/>
    <p:sldId id="1459" r:id="rId43"/>
    <p:sldId id="1400" r:id="rId44"/>
    <p:sldId id="2121" r:id="rId45"/>
    <p:sldId id="1455" r:id="rId46"/>
    <p:sldId id="1446" r:id="rId47"/>
    <p:sldId id="1448" r:id="rId48"/>
    <p:sldId id="1449" r:id="rId49"/>
    <p:sldId id="1422" r:id="rId50"/>
    <p:sldId id="1424" r:id="rId51"/>
    <p:sldId id="1427" r:id="rId52"/>
    <p:sldId id="1430" r:id="rId53"/>
    <p:sldId id="1433" r:id="rId54"/>
    <p:sldId id="1645" r:id="rId55"/>
    <p:sldId id="1412" r:id="rId56"/>
    <p:sldId id="1413" r:id="rId57"/>
    <p:sldId id="1419" r:id="rId58"/>
    <p:sldId id="1421" r:id="rId59"/>
    <p:sldId id="2122" r:id="rId60"/>
    <p:sldId id="2124" r:id="rId61"/>
    <p:sldId id="1664" r:id="rId62"/>
    <p:sldId id="1665" r:id="rId63"/>
    <p:sldId id="1666" r:id="rId64"/>
    <p:sldId id="1668" r:id="rId65"/>
    <p:sldId id="1669" r:id="rId66"/>
    <p:sldId id="1671" r:id="rId67"/>
    <p:sldId id="1673" r:id="rId68"/>
    <p:sldId id="1675" r:id="rId69"/>
    <p:sldId id="2129" r:id="rId70"/>
    <p:sldId id="2130" r:id="rId71"/>
    <p:sldId id="1720" r:id="rId72"/>
    <p:sldId id="1721" r:id="rId73"/>
    <p:sldId id="2125" r:id="rId74"/>
    <p:sldId id="2126" r:id="rId75"/>
    <p:sldId id="1764" r:id="rId76"/>
    <p:sldId id="1740" r:id="rId77"/>
    <p:sldId id="2132" r:id="rId78"/>
    <p:sldId id="2133" r:id="rId79"/>
    <p:sldId id="2134" r:id="rId80"/>
    <p:sldId id="1686" r:id="rId81"/>
    <p:sldId id="1688" r:id="rId82"/>
    <p:sldId id="2135" r:id="rId83"/>
    <p:sldId id="2123" r:id="rId84"/>
    <p:sldId id="1570" r:id="rId85"/>
    <p:sldId id="2136" r:id="rId86"/>
    <p:sldId id="1524" r:id="rId87"/>
    <p:sldId id="1568" r:id="rId88"/>
    <p:sldId id="1525" r:id="rId89"/>
    <p:sldId id="1575" r:id="rId90"/>
    <p:sldId id="1576" r:id="rId91"/>
    <p:sldId id="1577" r:id="rId92"/>
    <p:sldId id="1578" r:id="rId93"/>
    <p:sldId id="1579" r:id="rId94"/>
    <p:sldId id="1580" r:id="rId95"/>
    <p:sldId id="2137" r:id="rId96"/>
    <p:sldId id="1533" r:id="rId97"/>
    <p:sldId id="1586" r:id="rId98"/>
    <p:sldId id="1535" r:id="rId99"/>
    <p:sldId id="1504" r:id="rId100"/>
    <p:sldId id="1736" r:id="rId101"/>
    <p:sldId id="1742" r:id="rId102"/>
    <p:sldId id="1743" r:id="rId103"/>
    <p:sldId id="1786" r:id="rId104"/>
    <p:sldId id="1662" r:id="rId105"/>
    <p:sldId id="1663" r:id="rId1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C8C8C8"/>
    <a:srgbClr val="B3B3B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8" autoAdjust="0"/>
    <p:restoredTop sz="94626" autoAdjust="0"/>
  </p:normalViewPr>
  <p:slideViewPr>
    <p:cSldViewPr snapToGrid="0">
      <p:cViewPr varScale="1">
        <p:scale>
          <a:sx n="121" d="100"/>
          <a:sy n="121" d="100"/>
        </p:scale>
        <p:origin x="72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147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theme" Target="theme/theme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3711D6-A39D-427C-A1F8-821D3D808D1C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E4137-9C57-4BE7-8509-9D67AAFC4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1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48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93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0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17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80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Lift: 70% of those who were born before 1976 own a copy, whereas 56% of those who were born after 1976 own a copy – there is a difference, but it is not large).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53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D2559E-1330-5F4E-826E-E982079549F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Intro to text analysis</a:t>
            </a:r>
          </a:p>
          <a:p>
            <a:r>
              <a:rPr lang="en-CA" dirty="0"/>
              <a:t>We will be talking about data reduction using NHL game between Ottawa Senators vs. Toronto Maple </a:t>
            </a:r>
            <a:r>
              <a:rPr lang="en-CA" dirty="0" err="1"/>
              <a:t>Leafs</a:t>
            </a:r>
            <a:r>
              <a:rPr lang="en-CA" dirty="0"/>
              <a:t> on February 18</a:t>
            </a:r>
            <a:r>
              <a:rPr lang="en-CA" baseline="30000" dirty="0"/>
              <a:t>th</a:t>
            </a:r>
            <a:r>
              <a:rPr lang="en-CA" dirty="0"/>
              <a:t> of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34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Intro to text analysis</a:t>
            </a:r>
          </a:p>
          <a:p>
            <a:r>
              <a:rPr lang="en-CA" dirty="0"/>
              <a:t>We will be talking about data reduction using NHL game between Ottawa Senators vs. Toronto Maple </a:t>
            </a:r>
            <a:r>
              <a:rPr lang="en-CA" dirty="0" err="1"/>
              <a:t>Leafs</a:t>
            </a:r>
            <a:r>
              <a:rPr lang="en-CA" dirty="0"/>
              <a:t> on February 18</a:t>
            </a:r>
            <a:r>
              <a:rPr lang="en-CA" baseline="30000" dirty="0"/>
              <a:t>th</a:t>
            </a:r>
            <a:r>
              <a:rPr lang="en-CA" dirty="0"/>
              <a:t> of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C55BB-6CAD-864E-9B58-B11C36E0B9F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09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E4137-9C57-4BE7-8509-9D67AAFC4A5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83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22727-C33C-4955-9547-0390A67C337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89491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3644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370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7726" y="1189177"/>
            <a:ext cx="11015036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tx1">
                    <a:lumMod val="75000"/>
                  </a:schemeClr>
                </a:solidFill>
              </a:defRPr>
            </a:lvl2pPr>
            <a:lvl3pPr marL="224097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448193" indent="0">
              <a:buNone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672290" indent="0">
              <a:buNone/>
              <a:defRPr b="0" i="0">
                <a:solidFill>
                  <a:schemeClr val="tx1">
                    <a:lumMod val="75000"/>
                  </a:schemeClr>
                </a:solidFill>
                <a:latin typeface="Dagny OT" panose="020B0504020201020104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5398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988A18B-8B08-49D2-8EDD-D63CF2B0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037" y="440515"/>
            <a:ext cx="9153078" cy="548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8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612-8F92-084D-9D30-517C90C91A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8969" y="5106692"/>
            <a:ext cx="9794929" cy="1751308"/>
          </a:xfrm>
        </p:spPr>
        <p:txBody>
          <a:bodyPr anchor="ctr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645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3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55177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491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0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0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24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Background Shape">
            <a:extLst>
              <a:ext uri="{FF2B5EF4-FFF2-40B4-BE49-F238E27FC236}">
                <a16:creationId xmlns:a16="http://schemas.microsoft.com/office/drawing/2014/main" id="{58D34D61-381A-544E-84DF-BBA2C2B74576}"/>
              </a:ext>
            </a:extLst>
          </p:cNvPr>
          <p:cNvSpPr/>
          <p:nvPr userDrawn="1"/>
        </p:nvSpPr>
        <p:spPr>
          <a:xfrm>
            <a:off x="0" y="-153514"/>
            <a:ext cx="5303520" cy="70111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98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235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3DF376-B4FF-5543-960F-F686084ADA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144" y="0"/>
            <a:ext cx="12210288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3F7D27-B471-6B40-B5CD-78D2C34ED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60" y="5115355"/>
            <a:ext cx="10128649" cy="1742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6A237-7DD4-5141-91E0-66F35245CB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84909" y="248181"/>
            <a:ext cx="1314462" cy="309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9E0A28-733F-D649-99B9-77161866D23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56260" y="377050"/>
            <a:ext cx="2190770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4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/>
          </a:solidFill>
          <a:latin typeface="Avenir Next" panose="020B05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scientificamerican.com/guest-blog/9-bizarre-and-surprising-insights-from-data-science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s://hbr.org/2013/07/how-google-flu-trends-is-getting-to-the-bottom" TargetMode="Externa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B20AA-D14E-5944-97E0-BB014EB91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682958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B23D-0279-8548-99E4-1B3C81E7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08FBB-111B-F74C-BB1A-4C34A4F4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Deciding whether to issue a loan to an applicant based on demographic and financial data (with reference to a database of similar data on prior customers) is a </a:t>
            </a:r>
            <a:r>
              <a:rPr lang="en-US" sz="2400" b="1" dirty="0">
                <a:latin typeface="Dagny OT" panose="020B0504020201020104" pitchFamily="34" charset="77"/>
              </a:rPr>
              <a:t>supervised</a:t>
            </a:r>
            <a:r>
              <a:rPr lang="en-US" sz="2400" dirty="0">
                <a:latin typeface="Dagny OT" panose="020B0504020201020104" pitchFamily="34" charset="77"/>
              </a:rPr>
              <a:t> learning task.</a:t>
            </a:r>
            <a:endParaRPr lang="en-CA" sz="240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Making recommendations to customers concerning additional items to buy based on the buying pattern in their prior transactions (and prior transactions of other  customers) is an </a:t>
            </a:r>
            <a:r>
              <a:rPr lang="en-US" sz="2400" b="1" dirty="0">
                <a:latin typeface="Dagny OT" panose="020B0504020201020104" pitchFamily="34" charset="77"/>
              </a:rPr>
              <a:t>unsupervised</a:t>
            </a:r>
            <a:r>
              <a:rPr lang="en-US" sz="2400" dirty="0">
                <a:latin typeface="Dagny OT" panose="020B0504020201020104" pitchFamily="34" charset="77"/>
              </a:rPr>
              <a:t> learning task. </a:t>
            </a:r>
            <a:endParaRPr lang="en-CA" sz="24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95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n-US" sz="2400" dirty="0">
                <a:latin typeface="Dagny OT" panose="020B0504020201020104" pitchFamily="34" charset="77"/>
              </a:rPr>
              <a:t>Self-driving vehicles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n-US" sz="2400" dirty="0">
                <a:latin typeface="Dagny OT" panose="020B0504020201020104" pitchFamily="34" charset="77"/>
              </a:rPr>
              <a:t>Machine translation and language understanding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n-US" sz="2400" dirty="0">
                <a:latin typeface="Dagny OT" panose="020B0504020201020104" pitchFamily="34" charset="77"/>
              </a:rPr>
              <a:t>Detection and prevention of climate and ecosystem disturbances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n-US" sz="2400" dirty="0">
                <a:latin typeface="Dagny OT" panose="020B0504020201020104" pitchFamily="34" charset="77"/>
              </a:rPr>
              <a:t>Automated data science (?!)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n-US" sz="2400" dirty="0">
                <a:latin typeface="Dagny OT" panose="020B0504020201020104" pitchFamily="34" charset="77"/>
              </a:rPr>
              <a:t>Detection and prevention of astronomical catastrophic events 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n-US" sz="2400" dirty="0">
                <a:latin typeface="Dagny OT" panose="020B0504020201020104" pitchFamily="34" charset="77"/>
              </a:rPr>
              <a:t>Explainable A.I.</a:t>
            </a:r>
          </a:p>
        </p:txBody>
      </p:sp>
    </p:spTree>
    <p:extLst>
      <p:ext uri="{BB962C8B-B14F-4D97-AF65-F5344CB8AC3E}">
        <p14:creationId xmlns:p14="http://schemas.microsoft.com/office/powerpoint/2010/main" val="19862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n-US" sz="2400" dirty="0">
                <a:latin typeface="Dagny OT" panose="020B0504020201020104" pitchFamily="34" charset="77"/>
              </a:rPr>
              <a:t>New questions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n-US" sz="2400" dirty="0">
                <a:latin typeface="Dagny OT" panose="020B0504020201020104" pitchFamily="34" charset="77"/>
              </a:rPr>
              <a:t>New tools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n-US" sz="2400" dirty="0">
                <a:latin typeface="Dagny OT" panose="020B0504020201020104" pitchFamily="34" charset="77"/>
              </a:rPr>
              <a:t>New data sources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n-US" sz="2400" dirty="0">
                <a:latin typeface="Dagny OT" panose="020B0504020201020104" pitchFamily="34" charset="77"/>
              </a:rPr>
              <a:t>Data science as job component</a:t>
            </a: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Clr>
                <a:schemeClr val="tx2"/>
              </a:buClr>
              <a:buSzPct val="100000"/>
              <a:buNone/>
            </a:pPr>
            <a:r>
              <a:rPr lang="en-US" sz="2400" dirty="0">
                <a:latin typeface="Dagny OT" panose="020B0504020201020104" pitchFamily="34" charset="77"/>
              </a:rPr>
              <a:t>Augmented/swarm intelligence</a:t>
            </a:r>
          </a:p>
        </p:txBody>
      </p:sp>
    </p:spTree>
    <p:extLst>
      <p:ext uri="{BB962C8B-B14F-4D97-AF65-F5344CB8AC3E}">
        <p14:creationId xmlns:p14="http://schemas.microsoft.com/office/powerpoint/2010/main" val="331873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harter Roman" charset="0"/>
                <a:cs typeface="Charter Roman" charset="0"/>
              </a:rPr>
              <a:t>Association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 Light" charset="0"/>
                <a:ea typeface="Helvetica Light" charset="0"/>
                <a:cs typeface="Helvetica Light" charset="0"/>
              </a:rPr>
              <a:t>STATISTICAL LEARNING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774F4C-81D1-E64F-9C58-460A52D8F539}"/>
              </a:ext>
            </a:extLst>
          </p:cNvPr>
          <p:cNvSpPr/>
          <p:nvPr/>
        </p:nvSpPr>
        <p:spPr>
          <a:xfrm>
            <a:off x="126124" y="4642009"/>
            <a:ext cx="390984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CA" b="1" dirty="0">
                <a:solidFill>
                  <a:schemeClr val="tx2"/>
                </a:solidFill>
                <a:latin typeface="Dagny OT" panose="020B0504020201020104" pitchFamily="34" charset="77"/>
              </a:rPr>
              <a:t>MR. SNIFF: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What are you looking for?</a:t>
            </a:r>
            <a:b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CA" b="1" dirty="0">
                <a:solidFill>
                  <a:schemeClr val="tx2"/>
                </a:solidFill>
                <a:latin typeface="Dagny OT" panose="020B0504020201020104" pitchFamily="34" charset="77"/>
              </a:rPr>
              <a:t>MR. SNOOP: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A five-dollar bill.</a:t>
            </a:r>
            <a:b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CA" b="1" dirty="0">
                <a:solidFill>
                  <a:schemeClr val="tx2"/>
                </a:solidFill>
                <a:latin typeface="Dagny OT" panose="020B0504020201020104" pitchFamily="34" charset="77"/>
              </a:rPr>
              <a:t>MR. SNIFF: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Are you sure you lost it on this street?</a:t>
            </a:r>
            <a:b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CA" b="1" dirty="0">
                <a:solidFill>
                  <a:schemeClr val="tx2"/>
                </a:solidFill>
                <a:latin typeface="Dagny OT" panose="020B0504020201020104" pitchFamily="34" charset="77"/>
              </a:rPr>
              <a:t>MR. SNOOP: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Oh no! I lost it in the next block, but I’m </a:t>
            </a:r>
            <a:r>
              <a:rPr lang="en-CA" dirty="0" err="1">
                <a:solidFill>
                  <a:schemeClr val="tx2"/>
                </a:solidFill>
                <a:latin typeface="Dagny OT" panose="020B0504020201020104" pitchFamily="34" charset="77"/>
              </a:rPr>
              <a:t>lookin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’ up here because the light is better.</a:t>
            </a:r>
          </a:p>
          <a:p>
            <a:pPr algn="r" fontAlgn="base"/>
            <a:r>
              <a:rPr lang="en-CA" sz="1200" dirty="0">
                <a:solidFill>
                  <a:schemeClr val="tx2"/>
                </a:solidFill>
                <a:latin typeface="Dagny OT" panose="020B0504020201020104" pitchFamily="34" charset="77"/>
                <a:cs typeface="Helvetica" panose="020B0604020202020204" pitchFamily="34" charset="0"/>
              </a:rPr>
              <a:t>(</a:t>
            </a:r>
            <a:r>
              <a:rPr lang="en-CA" sz="1200" i="1" dirty="0">
                <a:solidFill>
                  <a:schemeClr val="tx2"/>
                </a:solidFill>
                <a:latin typeface="Dagny OT" panose="020B0504020201020104" pitchFamily="34" charset="77"/>
                <a:cs typeface="Helvetica" panose="020B0604020202020204" pitchFamily="34" charset="0"/>
              </a:rPr>
              <a:t>Boys’ Life Magazine</a:t>
            </a:r>
            <a:r>
              <a:rPr lang="en-CA" sz="1200" dirty="0">
                <a:solidFill>
                  <a:schemeClr val="tx2"/>
                </a:solidFill>
                <a:latin typeface="Dagny OT" panose="020B0504020201020104" pitchFamily="34" charset="77"/>
                <a:cs typeface="Helvetica" panose="020B0604020202020204" pitchFamily="34" charset="0"/>
              </a:rPr>
              <a:t>, 1932) </a:t>
            </a:r>
          </a:p>
        </p:txBody>
      </p:sp>
    </p:spTree>
    <p:extLst>
      <p:ext uri="{BB962C8B-B14F-4D97-AF65-F5344CB8AC3E}">
        <p14:creationId xmlns:p14="http://schemas.microsoft.com/office/powerpoint/2010/main" val="391334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MOTIVATING EXAMPLE</a:t>
            </a:r>
            <a:endParaRPr lang="en-US" sz="2399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</a:t>
            </a:r>
            <a:r>
              <a:rPr lang="en-US" sz="2400" i="1" dirty="0">
                <a:latin typeface="Dagny OT" panose="020B0504020201020104" pitchFamily="34" charset="77"/>
              </a:rPr>
              <a:t>Danish National Patient Registry </a:t>
            </a:r>
            <a:r>
              <a:rPr lang="en-US" sz="2400" dirty="0">
                <a:latin typeface="Dagny OT" panose="020B0504020201020104" pitchFamily="34" charset="77"/>
              </a:rPr>
              <a:t>contains </a:t>
            </a:r>
            <a:r>
              <a:rPr lang="en-US" sz="2400" b="1" dirty="0">
                <a:latin typeface="Dagny OT" panose="020B0504020201020104" pitchFamily="34" charset="77"/>
              </a:rPr>
              <a:t>68 million </a:t>
            </a:r>
            <a:r>
              <a:rPr lang="en-US" sz="2400" dirty="0">
                <a:latin typeface="Dagny OT" panose="020B0504020201020104" pitchFamily="34" charset="77"/>
              </a:rPr>
              <a:t>health observations on </a:t>
            </a:r>
            <a:r>
              <a:rPr lang="en-US" sz="2400" b="1" dirty="0">
                <a:latin typeface="Dagny OT" panose="020B0504020201020104" pitchFamily="34" charset="77"/>
              </a:rPr>
              <a:t>6.2 million </a:t>
            </a:r>
            <a:r>
              <a:rPr lang="en-US" sz="2400" dirty="0">
                <a:latin typeface="Dagny OT" panose="020B0504020201020104" pitchFamily="34" charset="77"/>
              </a:rPr>
              <a:t>patients over a 15 year time span (‘96 –‘10).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Objectives: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finding connections between different diagnoses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determining how a diagnosis at some point in time might allow for the prediction of another diagnosis at a later point in time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buNone/>
            </a:pPr>
            <a:r>
              <a:rPr lang="en-US" sz="2400" dirty="0">
                <a:latin typeface="Dagny OT" panose="020B0504020201020104" pitchFamily="34" charset="77"/>
              </a:rPr>
              <a:t>Temporal disease trajectories condensed from population-wide registry data covering 6.2 million patients, </a:t>
            </a:r>
            <a:r>
              <a:rPr lang="en-US" sz="1800" dirty="0">
                <a:latin typeface="Dagny OT" panose="020B0504020201020104" pitchFamily="34" charset="77"/>
              </a:rPr>
              <a:t>Jensen, A.B., Moseley, P.L., </a:t>
            </a:r>
            <a:r>
              <a:rPr lang="en-US" sz="1800" dirty="0" err="1">
                <a:latin typeface="Dagny OT" panose="020B0504020201020104" pitchFamily="34" charset="77"/>
              </a:rPr>
              <a:t>Oprea</a:t>
            </a:r>
            <a:r>
              <a:rPr lang="en-US" sz="1800" dirty="0">
                <a:latin typeface="Dagny OT" panose="020B0504020201020104" pitchFamily="34" charset="77"/>
              </a:rPr>
              <a:t>, T.I., </a:t>
            </a:r>
            <a:r>
              <a:rPr lang="en-US" sz="1800" dirty="0" err="1">
                <a:latin typeface="Dagny OT" panose="020B0504020201020104" pitchFamily="34" charset="77"/>
              </a:rPr>
              <a:t>Ellesøe</a:t>
            </a:r>
            <a:r>
              <a:rPr lang="en-US" sz="1800" dirty="0">
                <a:latin typeface="Dagny OT" panose="020B0504020201020104" pitchFamily="34" charset="77"/>
              </a:rPr>
              <a:t>, S.G., Eriksson, R., </a:t>
            </a:r>
            <a:r>
              <a:rPr lang="en-US" sz="1800" dirty="0" err="1">
                <a:latin typeface="Dagny OT" panose="020B0504020201020104" pitchFamily="34" charset="77"/>
              </a:rPr>
              <a:t>Schmock</a:t>
            </a:r>
            <a:r>
              <a:rPr lang="en-US" sz="1800" dirty="0">
                <a:latin typeface="Dagny OT" panose="020B0504020201020104" pitchFamily="34" charset="77"/>
              </a:rPr>
              <a:t>, H., Jensen, P.B., Jensen, L.J., </a:t>
            </a:r>
            <a:r>
              <a:rPr lang="en-US" sz="1800" dirty="0" err="1">
                <a:latin typeface="Dagny OT" panose="020B0504020201020104" pitchFamily="34" charset="77"/>
              </a:rPr>
              <a:t>Brunak</a:t>
            </a:r>
            <a:r>
              <a:rPr lang="en-US" sz="1800" dirty="0">
                <a:latin typeface="Dagny OT" panose="020B0504020201020104" pitchFamily="34" charset="77"/>
              </a:rPr>
              <a:t>, S. [2014], </a:t>
            </a:r>
            <a:r>
              <a:rPr lang="en-US" sz="1800" i="1" dirty="0">
                <a:latin typeface="Dagny OT" panose="020B0504020201020104" pitchFamily="34" charset="77"/>
              </a:rPr>
              <a:t>Nature Communications.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4445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Dagny OT" panose="020B0504020201020104" pitchFamily="34" charset="77"/>
              </a:rPr>
              <a:t>Compute </a:t>
            </a:r>
            <a:r>
              <a:rPr lang="en-US" sz="2400" b="1" dirty="0">
                <a:latin typeface="Dagny OT" panose="020B0504020201020104" pitchFamily="34" charset="77"/>
              </a:rPr>
              <a:t>strength of correlation </a:t>
            </a:r>
            <a:r>
              <a:rPr lang="en-US" sz="2400" dirty="0">
                <a:latin typeface="Dagny OT" panose="020B0504020201020104" pitchFamily="34" charset="77"/>
              </a:rPr>
              <a:t>for pairs of diagnoses over a 5 year interval on a representative subset of the data</a:t>
            </a:r>
            <a:endParaRPr lang="en-US" sz="100" b="1" dirty="0">
              <a:solidFill>
                <a:schemeClr val="accent1"/>
              </a:solidFill>
              <a:latin typeface="Dagny OT" panose="020B0504020201020104" pitchFamily="34" charset="77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Dagny OT" panose="020B0504020201020104" pitchFamily="34" charset="77"/>
              </a:rPr>
              <a:t>Test diagnoses pairs for </a:t>
            </a:r>
            <a:r>
              <a:rPr lang="en-US" sz="2400" b="1" dirty="0">
                <a:latin typeface="Dagny OT" panose="020B0504020201020104" pitchFamily="34" charset="77"/>
              </a:rPr>
              <a:t>directionality</a:t>
            </a:r>
            <a:r>
              <a:rPr lang="en-US" sz="2400" dirty="0">
                <a:latin typeface="Dagny OT" panose="020B0504020201020104" pitchFamily="34" charset="77"/>
              </a:rPr>
              <a:t> (one diagnosis repeatedly occurring before the other)</a:t>
            </a:r>
            <a:endParaRPr lang="en-US" sz="100" b="1" dirty="0">
              <a:solidFill>
                <a:schemeClr val="accent1"/>
              </a:solidFill>
              <a:latin typeface="Dagny OT" panose="020B0504020201020104" pitchFamily="34" charset="77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Dagny OT" panose="020B0504020201020104" pitchFamily="34" charset="77"/>
              </a:rPr>
              <a:t>Determine reasonable diagnosis trajectories (</a:t>
            </a:r>
            <a:r>
              <a:rPr lang="en-US" sz="2400" b="1" dirty="0">
                <a:latin typeface="Dagny OT" panose="020B0504020201020104" pitchFamily="34" charset="77"/>
              </a:rPr>
              <a:t>thoroughfares</a:t>
            </a:r>
            <a:r>
              <a:rPr lang="en-US" sz="2400" dirty="0">
                <a:latin typeface="Dagny OT" panose="020B0504020201020104" pitchFamily="34" charset="77"/>
              </a:rPr>
              <a:t>) by combining smaller frequent trajectories with overlapping diagnoses</a:t>
            </a:r>
            <a:endParaRPr lang="en-US" sz="100" b="1" dirty="0">
              <a:solidFill>
                <a:schemeClr val="accent1"/>
              </a:solidFill>
              <a:latin typeface="Dagny OT" panose="020B0504020201020104" pitchFamily="34" charset="77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Dagny OT" panose="020B0504020201020104" pitchFamily="34" charset="77"/>
              </a:rPr>
              <a:t>Validate the trajectories by comparison with </a:t>
            </a:r>
            <a:r>
              <a:rPr lang="en-US" sz="2400" b="1" dirty="0">
                <a:latin typeface="Dagny OT" panose="020B0504020201020104" pitchFamily="34" charset="77"/>
              </a:rPr>
              <a:t>non-Danish</a:t>
            </a:r>
            <a:r>
              <a:rPr lang="en-US" sz="2400" dirty="0">
                <a:latin typeface="Dagny OT" panose="020B0504020201020104" pitchFamily="34" charset="77"/>
              </a:rPr>
              <a:t> data 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Dagny OT" panose="020B0504020201020104" pitchFamily="34" charset="77"/>
              </a:rPr>
              <a:t>Cluster the thoroughfares to identify central medical conditions (</a:t>
            </a:r>
            <a:r>
              <a:rPr lang="en-US" sz="2400" b="1" dirty="0">
                <a:latin typeface="Dagny OT" panose="020B0504020201020104" pitchFamily="34" charset="77"/>
              </a:rPr>
              <a:t>key diagnoses</a:t>
            </a:r>
            <a:r>
              <a:rPr lang="en-US" sz="2400" dirty="0">
                <a:latin typeface="Dagny OT" panose="020B0504020201020104" pitchFamily="34" charset="77"/>
              </a:rPr>
              <a:t>) around which disease progression is organized</a:t>
            </a:r>
          </a:p>
        </p:txBody>
      </p:sp>
    </p:spTree>
    <p:extLst>
      <p:ext uri="{BB962C8B-B14F-4D97-AF65-F5344CB8AC3E}">
        <p14:creationId xmlns:p14="http://schemas.microsoft.com/office/powerpoint/2010/main" val="395905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en-US" sz="2399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was reduced to 1,171 thoroughfares on the course of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diabetes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chronic obstructive pulmonary disease (COPD)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cancer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arthritis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cardiovascular disease.</a:t>
            </a:r>
            <a:endParaRPr lang="en-US" sz="100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data analysis showed, for example: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diagnoses of anemia followed later by the discovery of colon cancer</a:t>
            </a:r>
            <a:endParaRPr lang="en-US" sz="1000" i="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gout was identified as a step toward cardiovascular disease.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COPD is </a:t>
            </a:r>
            <a:r>
              <a:rPr lang="en-US" b="1" i="0" dirty="0">
                <a:latin typeface="Dagny OT" panose="020B0504020201020104" pitchFamily="34" charset="77"/>
              </a:rPr>
              <a:t>under-diagnosed</a:t>
            </a:r>
            <a:r>
              <a:rPr lang="en-US" i="0" dirty="0">
                <a:latin typeface="Dagny OT" panose="020B0504020201020104" pitchFamily="34" charset="77"/>
              </a:rPr>
              <a:t> and </a:t>
            </a:r>
            <a:r>
              <a:rPr lang="en-US" b="1" i="0" dirty="0">
                <a:latin typeface="Dagny OT" panose="020B0504020201020104" pitchFamily="34" charset="77"/>
              </a:rPr>
              <a:t>under-treated</a:t>
            </a:r>
            <a:r>
              <a:rPr lang="en-US" i="0" dirty="0">
                <a:latin typeface="Dagny OT" panose="020B05040202010201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96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34681" y="54112"/>
            <a:ext cx="10549845" cy="67497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80CA7-A187-4246-A531-F6795B7F0F3A}"/>
              </a:ext>
            </a:extLst>
          </p:cNvPr>
          <p:cNvSpPr txBox="1"/>
          <p:nvPr/>
        </p:nvSpPr>
        <p:spPr>
          <a:xfrm>
            <a:off x="2858813" y="231227"/>
            <a:ext cx="2532993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agny OT" panose="020B0504020201020104" pitchFamily="34" charset="77"/>
              </a:rPr>
              <a:t>1,000      10,000    100,000</a:t>
            </a:r>
          </a:p>
        </p:txBody>
      </p:sp>
    </p:spTree>
    <p:extLst>
      <p:ext uri="{BB962C8B-B14F-4D97-AF65-F5344CB8AC3E}">
        <p14:creationId xmlns:p14="http://schemas.microsoft.com/office/powerpoint/2010/main" val="77879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TAKE-AWAYS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makes it possible to </a:t>
            </a:r>
            <a:r>
              <a:rPr lang="en-US" sz="2400" b="1" dirty="0">
                <a:latin typeface="Dagny OT" panose="020B0504020201020104" pitchFamily="34" charset="77"/>
              </a:rPr>
              <a:t>view diseases in a larger context</a:t>
            </a:r>
            <a:r>
              <a:rPr lang="en-US" sz="2400" dirty="0">
                <a:latin typeface="Dagny OT" panose="020B0504020201020104" pitchFamily="34" charset="77"/>
              </a:rPr>
              <a:t>, which could yield </a:t>
            </a:r>
            <a:r>
              <a:rPr lang="en-US" sz="2400" b="1" dirty="0">
                <a:latin typeface="Dagny OT" panose="020B0504020201020104" pitchFamily="34" charset="77"/>
              </a:rPr>
              <a:t>tangible health benefits</a:t>
            </a:r>
            <a:r>
              <a:rPr lang="en-US" sz="2400" dirty="0">
                <a:latin typeface="Dagny OT" panose="020B0504020201020104" pitchFamily="34" charset="77"/>
              </a:rPr>
              <a:t> beyond one-size-fits-all medicine.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sooner a health risk pattern is identified, the better we can </a:t>
            </a:r>
            <a:r>
              <a:rPr lang="en-US" sz="2400" b="1" dirty="0">
                <a:latin typeface="Dagny OT" panose="020B0504020201020104" pitchFamily="34" charset="77"/>
              </a:rPr>
              <a:t>prevent and treat critical diseases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Instead of looking at each disease in isolation, you can talk about a complex system with many different interacting factors.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order in which different diseases appear can help find </a:t>
            </a:r>
            <a:r>
              <a:rPr lang="en-US" sz="2400" b="1" dirty="0">
                <a:latin typeface="Dagny OT" panose="020B0504020201020104" pitchFamily="34" charset="77"/>
              </a:rPr>
              <a:t>patterns </a:t>
            </a:r>
            <a:r>
              <a:rPr lang="en-US" sz="2400" dirty="0">
                <a:latin typeface="Dagny OT" panose="020B0504020201020104" pitchFamily="34" charset="77"/>
              </a:rPr>
              <a:t>and</a:t>
            </a:r>
            <a:r>
              <a:rPr lang="en-US" sz="2400" b="1" dirty="0">
                <a:latin typeface="Dagny OT" panose="020B0504020201020104" pitchFamily="34" charset="77"/>
              </a:rPr>
              <a:t> complex correlations </a:t>
            </a:r>
            <a:r>
              <a:rPr lang="en-US" sz="2400" dirty="0">
                <a:latin typeface="Dagny OT" panose="020B0504020201020104" pitchFamily="34" charset="77"/>
              </a:rPr>
              <a:t>outlining the direction for each individual person.</a:t>
            </a:r>
          </a:p>
        </p:txBody>
      </p:sp>
    </p:spTree>
    <p:extLst>
      <p:ext uri="{BB962C8B-B14F-4D97-AF65-F5344CB8AC3E}">
        <p14:creationId xmlns:p14="http://schemas.microsoft.com/office/powerpoint/2010/main" val="387320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ASSOCIATION RULES BASICS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Association Rule Discovery </a:t>
            </a:r>
            <a:r>
              <a:rPr lang="en-US" sz="2400" dirty="0">
                <a:latin typeface="Dagny OT" panose="020B0504020201020104" pitchFamily="34" charset="77"/>
              </a:rPr>
              <a:t>is a type of unsupervised learning that finds connections among attributes (and combinations of attributes).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Example:</a:t>
            </a:r>
            <a:r>
              <a:rPr lang="en-US" sz="2400" dirty="0">
                <a:latin typeface="Dagny OT" panose="020B0504020201020104" pitchFamily="34" charset="77"/>
              </a:rPr>
              <a:t> we might analyze a dataset on the physical activities and purchasing habits of North Americans and discover that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runners who are also triathletes (the </a:t>
            </a:r>
            <a:r>
              <a:rPr lang="en-US" b="1" i="0" dirty="0">
                <a:latin typeface="Dagny OT" panose="020B0504020201020104" pitchFamily="34" charset="77"/>
              </a:rPr>
              <a:t>premise</a:t>
            </a:r>
            <a:r>
              <a:rPr lang="en-US" i="0" dirty="0">
                <a:latin typeface="Dagny OT" panose="020B0504020201020104" pitchFamily="34" charset="77"/>
              </a:rPr>
              <a:t>) tend to drive </a:t>
            </a:r>
            <a:r>
              <a:rPr lang="en-US" i="0" dirty="0" err="1">
                <a:latin typeface="Dagny OT" panose="020B0504020201020104" pitchFamily="34" charset="77"/>
              </a:rPr>
              <a:t>Subarus</a:t>
            </a:r>
            <a:r>
              <a:rPr lang="en-US" i="0" dirty="0">
                <a:latin typeface="Dagny OT" panose="020B0504020201020104" pitchFamily="34" charset="77"/>
              </a:rPr>
              <a:t>, drink microbrews, and use smartphones (the </a:t>
            </a:r>
            <a:r>
              <a:rPr lang="en-US" b="1" i="0" dirty="0">
                <a:latin typeface="Dagny OT" panose="020B0504020201020104" pitchFamily="34" charset="77"/>
              </a:rPr>
              <a:t>conclusion</a:t>
            </a:r>
            <a:r>
              <a:rPr lang="en-US" i="0" dirty="0">
                <a:latin typeface="Dagny OT" panose="020B0504020201020104" pitchFamily="34" charset="77"/>
              </a:rPr>
              <a:t>), or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individuals who have purchased home gym equipment are unlikely to be using it 1 year later (to name some fictitious possibilities)</a:t>
            </a:r>
            <a:endParaRPr lang="en-US" i="0" dirty="0">
              <a:latin typeface="Dagny OT" panose="020B0504020201020104" pitchFamily="34" charset="77"/>
            </a:endParaRPr>
          </a:p>
          <a:p>
            <a:pPr algn="just"/>
            <a:endParaRPr lang="en-US" sz="1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053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ORIGINAL APPLICATION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Supermarkets record the contents of shopping carts at check-outs to determine items which are frequently purchased together.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Examples: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dirty="0">
                <a:latin typeface="Dagny OT" panose="020B0504020201020104" pitchFamily="34" charset="77"/>
              </a:rPr>
              <a:t>bread and milk are often purchased together, but that’s not so interesting given how often they are purchased individually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dirty="0">
                <a:latin typeface="Dagny OT" panose="020B0504020201020104" pitchFamily="34" charset="77"/>
              </a:rPr>
              <a:t>hot dogs and mustard are also often purchased as a pair, but more rarely purchased individually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A supermarket could then have a sale on hot dogs to drive in customers, while raising the price on condiments, to drive in sales. </a:t>
            </a:r>
            <a:endParaRPr lang="en-US" sz="2400" dirty="0">
              <a:latin typeface="Dagny OT" panose="020B0504020201020104" pitchFamily="34" charset="77"/>
            </a:endParaRPr>
          </a:p>
          <a:p>
            <a:pPr algn="just"/>
            <a:endParaRPr lang="en-US" sz="1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86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Related Concepts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looking for pairs (triplets, </a:t>
            </a:r>
            <a:r>
              <a:rPr lang="en-CA" i="0" dirty="0" err="1">
                <a:latin typeface="Dagny OT" panose="020B0504020201020104" pitchFamily="34" charset="77"/>
              </a:rPr>
              <a:t>etc</a:t>
            </a:r>
            <a:r>
              <a:rPr lang="en-CA" i="0" dirty="0">
                <a:latin typeface="Dagny OT" panose="020B0504020201020104" pitchFamily="34" charset="77"/>
              </a:rPr>
              <a:t>) of words that represent a joint concept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{Ottawa, Senators}, {Michelle, Obama}, {</a:t>
            </a:r>
            <a:r>
              <a:rPr lang="en-CA" i="0" dirty="0" err="1">
                <a:latin typeface="Dagny OT" panose="020B0504020201020104" pitchFamily="34" charset="77"/>
              </a:rPr>
              <a:t>veni</a:t>
            </a:r>
            <a:r>
              <a:rPr lang="en-CA" i="0" dirty="0">
                <a:latin typeface="Dagny OT" panose="020B0504020201020104" pitchFamily="34" charset="77"/>
              </a:rPr>
              <a:t>, </a:t>
            </a:r>
            <a:r>
              <a:rPr lang="en-CA" i="0" dirty="0" err="1">
                <a:latin typeface="Dagny OT" panose="020B0504020201020104" pitchFamily="34" charset="77"/>
              </a:rPr>
              <a:t>vidi</a:t>
            </a:r>
            <a:r>
              <a:rPr lang="en-CA" i="0" dirty="0">
                <a:latin typeface="Dagny OT" panose="020B0504020201020104" pitchFamily="34" charset="77"/>
              </a:rPr>
              <a:t>, vici}, etc.</a:t>
            </a:r>
            <a:endParaRPr lang="en-US" i="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Plagiarism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looking for sentences that appear in various documents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looking for documents that share sentences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Bio-markers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diseases that are frequently associated with a set of bio-markers</a:t>
            </a:r>
            <a:endParaRPr lang="en-US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721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Patrick Boily</a:t>
            </a:r>
            <a:br>
              <a:rPr lang="en-US" dirty="0"/>
            </a:br>
            <a:r>
              <a:rPr lang="en-US" dirty="0"/>
              <a:t>Data Action Lab | uOttawa | </a:t>
            </a:r>
            <a:r>
              <a:rPr lang="en-US" dirty="0" err="1"/>
              <a:t>Idlewyld</a:t>
            </a:r>
            <a:r>
              <a:rPr lang="en-US" dirty="0"/>
              <a:t> Analytics</a:t>
            </a:r>
          </a:p>
          <a:p>
            <a:endParaRPr lang="en-US" dirty="0"/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3078490D-D3D9-754B-9A5D-D14606AE2662}"/>
              </a:ext>
            </a:extLst>
          </p:cNvPr>
          <p:cNvSpPr txBox="1">
            <a:spLocks/>
          </p:cNvSpPr>
          <p:nvPr/>
        </p:nvSpPr>
        <p:spPr>
          <a:xfrm>
            <a:off x="5360327" y="6537434"/>
            <a:ext cx="6831673" cy="32056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[with files from Jen </a:t>
            </a:r>
            <a:r>
              <a:rPr lang="en-US" sz="1600" dirty="0" err="1"/>
              <a:t>Schellinck</a:t>
            </a:r>
            <a:r>
              <a:rPr lang="en-US" sz="1600" dirty="0"/>
              <a:t> | </a:t>
            </a:r>
            <a:r>
              <a:rPr lang="en-US" sz="1600" dirty="0" err="1"/>
              <a:t>Sysabee</a:t>
            </a:r>
            <a:r>
              <a:rPr lang="en-US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885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Making predictions and decisions based on these rules.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Alter circumstances or environment to take advantage of these correlations (often mis-used).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Use the connections to modify the likelihood of certain outcomes.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Imputing missing data.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Text autofill and autocorrect.</a:t>
            </a:r>
          </a:p>
        </p:txBody>
      </p:sp>
    </p:spTree>
    <p:extLst>
      <p:ext uri="{BB962C8B-B14F-4D97-AF65-F5344CB8AC3E}">
        <p14:creationId xmlns:p14="http://schemas.microsoft.com/office/powerpoint/2010/main" val="44095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CAUSATION AND CORRELATION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Association rules can automate hypothesis discovery, but one must remain </a:t>
                </a:r>
                <a:r>
                  <a:rPr lang="en-US" sz="2400" b="1" dirty="0">
                    <a:latin typeface="Dagny OT" panose="020B0504020201020104" pitchFamily="34" charset="77"/>
                  </a:rPr>
                  <a:t>correlation-savvy </a:t>
                </a:r>
                <a:r>
                  <a:rPr lang="en-US" sz="2400" dirty="0">
                    <a:latin typeface="Dagny OT" panose="020B0504020201020104" pitchFamily="34" charset="77"/>
                  </a:rPr>
                  <a:t>(which is less prevalent among data scientists than one would hope…).</a:t>
                </a:r>
                <a:endParaRPr lang="en-US" sz="2400" b="1" dirty="0">
                  <a:latin typeface="Dagny OT" panose="020B0504020201020104" pitchFamily="34" charset="77"/>
                </a:endParaRP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If attributes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are shown to be correlated, then the possibilities are: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are correlated </a:t>
                </a:r>
                <a:r>
                  <a:rPr lang="en-US" b="1" i="0" dirty="0">
                    <a:latin typeface="Dagny OT" panose="020B0504020201020104" pitchFamily="34" charset="77"/>
                  </a:rPr>
                  <a:t>entirely by chance </a:t>
                </a:r>
                <a:r>
                  <a:rPr lang="en-US" i="0" dirty="0">
                    <a:latin typeface="Dagny OT" panose="020B0504020201020104" pitchFamily="34" charset="77"/>
                  </a:rPr>
                  <a:t>in this particular dataset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a relabeling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causes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and/or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causes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:r>
                  <a:rPr lang="en-US" i="0" dirty="0">
                    <a:latin typeface="Dagny OT" panose="020B0504020201020104" pitchFamily="34" charset="77"/>
                  </a:rPr>
                  <a:t>combinations of other attributes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(known or not) cause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1413" r="-925" b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58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CAUSATION AND CORRELATION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1927" y="0"/>
            <a:ext cx="9720073" cy="314552"/>
          </a:xfrm>
        </p:spPr>
        <p:txBody>
          <a:bodyPr>
            <a:noAutofit/>
          </a:bodyPr>
          <a:lstStyle/>
          <a:p>
            <a:pPr marL="173037" lvl="1" indent="0" algn="r">
              <a:buNone/>
            </a:pPr>
            <a:r>
              <a:rPr lang="en-US" sz="1800" i="0" dirty="0">
                <a:latin typeface="Dagny OT" panose="020B0504020201020104" pitchFamily="34" charset="77"/>
              </a:rPr>
              <a:t>[E. Siegel, </a:t>
            </a:r>
            <a:r>
              <a:rPr lang="en-US" sz="1800" i="0" dirty="0">
                <a:solidFill>
                  <a:schemeClr val="accent3"/>
                </a:solidFill>
                <a:latin typeface="Dagny OT" panose="020B0504020201020104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Predictive Analytics: The Power to Predict Who Will Click, Buy, Lie, or Die</a:t>
            </a:r>
            <a:r>
              <a:rPr lang="en-US" sz="1800" i="0" dirty="0">
                <a:latin typeface="Dagny OT" panose="020B0504020201020104" pitchFamily="34" charset="77"/>
              </a:rPr>
              <a:t>]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237474"/>
              </p:ext>
            </p:extLst>
          </p:nvPr>
        </p:nvGraphicFramePr>
        <p:xfrm>
          <a:off x="830318" y="1858688"/>
          <a:ext cx="11256579" cy="343179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495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611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Dagny OT" panose="020B0504020201020104" pitchFamily="34" charset="77"/>
                        </a:rPr>
                        <a:t>Insight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Dagny OT" panose="020B0504020201020104" pitchFamily="34" charset="77"/>
                        </a:rPr>
                        <a:t>Organization</a:t>
                      </a:r>
                      <a:endParaRPr lang="en-US" sz="1800" b="1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Pop-Tarts before a hurricane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Walmart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Higher crime, more Uber rides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Uber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Typing with proper capitalization indicates  creditworthiness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A financial services startup company 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Users of the Chrome and Firefox browsers make better employees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A human resources professional services firm, over employee data from Xerox and other firms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723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Men who skip breakfast get more coronary heart disease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Harvard University medical researchers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More engaged employees have fewer accidents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Shell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Smart people like curly fries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Researchers at the University of Cambridge and Microsoft Research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Female-named hurricanes are more deadly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University researchers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Higher status, less polite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l" fontAlgn="base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Dagny OT" panose="020B0504020201020104" pitchFamily="34" charset="77"/>
                        </a:rPr>
                        <a:t>Researchers examining Wikipedia behavior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6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DEFINITIONS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A rule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is a statement of the form “if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” built from any logical combinations of a dataset attributes.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A rule </a:t>
                </a:r>
                <a:r>
                  <a:rPr lang="en-US" sz="2400" b="1" dirty="0">
                    <a:latin typeface="Dagny OT" panose="020B0504020201020104" pitchFamily="34" charset="77"/>
                  </a:rPr>
                  <a:t>need not be true for all observations </a:t>
                </a:r>
                <a:r>
                  <a:rPr lang="en-US" sz="2400" dirty="0">
                    <a:latin typeface="Dagny OT" panose="020B0504020201020104" pitchFamily="34" charset="77"/>
                  </a:rPr>
                  <a:t>in the dataset (i.e. rules are not necessarily 100% accurate).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77"/>
                  </a:rPr>
                  <a:t>Sometimes the “best” rules are those which are only accurate 10% of the time (as opposed to rules for which the accuracy is only 5% of the time). </a:t>
                </a:r>
              </a:p>
              <a:p>
                <a:pPr algn="just">
                  <a:lnSpc>
                    <a:spcPct val="100000"/>
                  </a:lnSpc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77"/>
                  </a:rPr>
                  <a:t>As always, </a:t>
                </a:r>
                <a:r>
                  <a:rPr lang="en-CA" sz="2400" b="1" dirty="0">
                    <a:latin typeface="Dagny OT" panose="020B0504020201020104" pitchFamily="34" charset="77"/>
                  </a:rPr>
                  <a:t>it depends on the context</a:t>
                </a:r>
                <a:r>
                  <a:rPr lang="en-CA" sz="2400" dirty="0">
                    <a:latin typeface="Dagny OT" panose="020B0504020201020104" pitchFamily="34" charset="77"/>
                  </a:rPr>
                  <a:t>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CA" sz="5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b="1" dirty="0">
                    <a:latin typeface="Dagny OT" panose="020B0504020201020104" pitchFamily="34" charset="77"/>
                  </a:rPr>
                  <a:t>Technical challenge: </a:t>
                </a:r>
                <a:r>
                  <a:rPr lang="en-CA" sz="2400" dirty="0">
                    <a:latin typeface="Dagny OT" panose="020B0504020201020104" pitchFamily="34" charset="77"/>
                  </a:rPr>
                  <a:t>coming up with a small set of reasonable rules. </a:t>
                </a:r>
                <a:endParaRPr lang="en-US" sz="2400" dirty="0">
                  <a:latin typeface="Dagny OT" panose="020B0504020201020104" pitchFamily="34" charset="77"/>
                </a:endParaRPr>
              </a:p>
              <a:p>
                <a:pPr algn="just"/>
                <a:endParaRPr lang="en-US" sz="100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1413" r="-925" b="-24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7123324" y="1697675"/>
            <a:ext cx="819434" cy="596470"/>
            <a:chOff x="6398762" y="1670676"/>
            <a:chExt cx="992753" cy="596470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6398762" y="1670676"/>
              <a:ext cx="992753" cy="3474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txBody>
            <a:bodyPr>
              <a:noAutofit/>
            </a:bodyPr>
            <a:lstStyle>
              <a:lvl1pPr marL="230193" indent="-230193" algn="just" defTabSz="914422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  <a:defRPr sz="1800" kern="1200" spc="1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457211" indent="-182884" algn="just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731538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005864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1280190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1600038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45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53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60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r>
                <a:rPr lang="en-US" sz="1400" dirty="0">
                  <a:solidFill>
                    <a:schemeClr val="accent3"/>
                  </a:solidFill>
                  <a:latin typeface="Dagny OT" panose="020B0504020201020104" pitchFamily="34" charset="77"/>
                </a:rPr>
                <a:t>premise</a:t>
              </a:r>
              <a:endParaRPr lang="en-US" sz="1400" b="1" dirty="0">
                <a:solidFill>
                  <a:schemeClr val="accent3"/>
                </a:solidFill>
                <a:latin typeface="Dagny OT" panose="020B0504020201020104" pitchFamily="34" charset="77"/>
              </a:endParaRPr>
            </a:p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endParaRPr lang="en-US" sz="100" b="1" dirty="0"/>
            </a:p>
          </p:txBody>
        </p:sp>
        <p:sp>
          <p:nvSpPr>
            <p:cNvPr id="9" name="Left Arrow 8"/>
            <p:cNvSpPr/>
            <p:nvPr/>
          </p:nvSpPr>
          <p:spPr>
            <a:xfrm rot="16200000">
              <a:off x="6772466" y="2043510"/>
              <a:ext cx="245350" cy="201922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179738" y="1702101"/>
            <a:ext cx="1026621" cy="596470"/>
            <a:chOff x="6398762" y="1670676"/>
            <a:chExt cx="992753" cy="596470"/>
          </a:xfrm>
        </p:grpSpPr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6398762" y="1670676"/>
              <a:ext cx="992753" cy="3474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txBody>
            <a:bodyPr>
              <a:noAutofit/>
            </a:bodyPr>
            <a:lstStyle>
              <a:lvl1pPr marL="230193" indent="-230193" algn="just" defTabSz="914422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  <a:defRPr sz="1800" kern="1200" spc="1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457211" indent="-182884" algn="just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731538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005864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1280190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1600038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45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53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60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r>
                <a:rPr lang="en-US" sz="1400" dirty="0">
                  <a:solidFill>
                    <a:schemeClr val="accent3"/>
                  </a:solidFill>
                  <a:latin typeface="Dagny OT" panose="020B0504020201020104" pitchFamily="34" charset="77"/>
                </a:rPr>
                <a:t>conclusion</a:t>
              </a:r>
              <a:endParaRPr lang="en-US" sz="1400" b="1" dirty="0">
                <a:solidFill>
                  <a:schemeClr val="accent3"/>
                </a:solidFill>
                <a:latin typeface="Dagny OT" panose="020B0504020201020104" pitchFamily="34" charset="77"/>
              </a:endParaRPr>
            </a:p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endParaRPr lang="en-US" sz="100" b="1" dirty="0"/>
            </a:p>
          </p:txBody>
        </p:sp>
        <p:sp>
          <p:nvSpPr>
            <p:cNvPr id="12" name="Left Arrow 11"/>
            <p:cNvSpPr/>
            <p:nvPr/>
          </p:nvSpPr>
          <p:spPr>
            <a:xfrm rot="16200000">
              <a:off x="6772466" y="2043510"/>
              <a:ext cx="245350" cy="201922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38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DEFINITIONS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958552" cy="3581400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To determine a rule’s strength, we compute rule metrics: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Support </a:t>
                </a:r>
                <a:r>
                  <a:rPr lang="en-US" i="0" dirty="0">
                    <a:latin typeface="Dagny OT" panose="020B0504020201020104" pitchFamily="34" charset="77"/>
                  </a:rPr>
                  <a:t>(coverage) measures the frequency at which a rule occurs in a dataset. A low coverage value indicates that the rule rarely occurs (whether it is true or not).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Confidence</a:t>
                </a:r>
                <a:r>
                  <a:rPr lang="en-US" i="0" dirty="0">
                    <a:latin typeface="Dagny OT" panose="020B0504020201020104" pitchFamily="34" charset="77"/>
                  </a:rPr>
                  <a:t> (accuracy) measures the reliability of the rule: how often does the conclusion occur in the data given that the premises have occurred. Rules with high confidence are “truer”.</a:t>
                </a: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CA" b="1" i="0" dirty="0">
                    <a:latin typeface="Dagny OT" panose="020B0504020201020104" pitchFamily="34" charset="77"/>
                  </a:rPr>
                  <a:t>Interest</a:t>
                </a:r>
                <a:r>
                  <a:rPr lang="en-CA" i="0" dirty="0">
                    <a:latin typeface="Dagny OT" panose="020B0504020201020104" pitchFamily="34" charset="77"/>
                  </a:rPr>
                  <a:t> measures the difference between a rule’s confidence and the relative frequency of its conclusion. Rules with high absolute interest are… well, more interesting.  </a:t>
                </a:r>
                <a:endParaRPr lang="en-US" i="0" dirty="0">
                  <a:latin typeface="Dagny OT" panose="020B0504020201020104" pitchFamily="34" charset="77"/>
                </a:endParaRPr>
              </a:p>
              <a:p>
                <a:pPr lvl="1" algn="just">
                  <a:buFont typeface="Wingdings" pitchFamily="2" charset="2"/>
                  <a:buChar char="§"/>
                </a:pPr>
                <a:r>
                  <a:rPr lang="en-US" b="1" i="0" dirty="0">
                    <a:latin typeface="Dagny OT" panose="020B0504020201020104" pitchFamily="34" charset="77"/>
                  </a:rPr>
                  <a:t>Lift</a:t>
                </a:r>
                <a:r>
                  <a:rPr lang="en-US" i="0" dirty="0">
                    <a:latin typeface="Dagny OT" panose="020B0504020201020104" pitchFamily="34" charset="77"/>
                  </a:rPr>
                  <a:t> measures the increase in the frequency of the conclusion due to the premises. In a rule with a high lift (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), the conclusion occurs more frequently than it would if it was independent of the premises.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958552" cy="3581400"/>
              </a:xfrm>
              <a:blipFill>
                <a:blip r:embed="rId2"/>
                <a:stretch>
                  <a:fillRect l="-1019" t="-2120" r="-637" b="-13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27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FORMULAS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lvl="1" indent="0">
                  <a:lnSpc>
                    <a:spcPct val="100000"/>
                  </a:lnSpc>
                  <a:buNone/>
                </a:pPr>
                <a:r>
                  <a:rPr lang="en-US" sz="2400" i="0" dirty="0">
                    <a:latin typeface="Dagny OT" panose="020B0504020201020104" pitchFamily="34" charset="77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i="0" dirty="0">
                    <a:latin typeface="Dagny OT" panose="020B0504020201020104" pitchFamily="34" charset="77"/>
                  </a:rPr>
                  <a:t> is the number of observations in the dataset:</a:t>
                </a:r>
                <a:endParaRPr lang="en-US" i="0" dirty="0">
                  <a:latin typeface="Dagny OT" panose="020B0504020201020104" pitchFamily="34" charset="77"/>
                </a:endParaRPr>
              </a:p>
              <a:p>
                <a:pPr marL="617220" lvl="2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Support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74320" lvl="2" indent="0">
                  <a:buNone/>
                </a:pPr>
                <a:endParaRPr lang="en-US" sz="100" b="0" i="0" dirty="0">
                  <a:latin typeface="Cambria Math" panose="02040503050406030204" pitchFamily="18" charset="0"/>
                </a:endParaRPr>
              </a:p>
              <a:p>
                <a:pPr marL="617220" lvl="2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Confidence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74320" lvl="2" indent="0">
                  <a:buNone/>
                </a:pPr>
                <a:endParaRPr lang="en-CA" sz="100" b="0" i="0" dirty="0">
                  <a:latin typeface="Cambria Math" panose="02040503050406030204" pitchFamily="18" charset="0"/>
                </a:endParaRPr>
              </a:p>
              <a:p>
                <a:pPr marL="617220" lvl="2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2000" b="0" i="0" smtClean="0">
                        <a:latin typeface="Cambria Math" panose="02040503050406030204" pitchFamily="18" charset="0"/>
                      </a:rPr>
                      <m:t>Interest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Confidence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[−1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pPr marL="274320" lvl="2" indent="0">
                  <a:buNone/>
                </a:pPr>
                <a:endParaRPr lang="en-CA" sz="100" dirty="0">
                  <a:latin typeface="Cambria Math" panose="02040503050406030204" pitchFamily="18" charset="0"/>
                </a:endParaRPr>
              </a:p>
              <a:p>
                <a:pPr marL="617220" lvl="2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>
                        <a:latin typeface="Cambria Math" panose="02040503050406030204" pitchFamily="18" charset="0"/>
                      </a:rPr>
                      <m:t>Lift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Support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2000" dirty="0"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r>
                          <m:rPr>
                            <m:nor/>
                          </m:rPr>
                          <a:rPr lang="en-US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Freq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∈(0,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212692" y="2772707"/>
            <a:ext cx="3810538" cy="521056"/>
            <a:chOff x="6089796" y="1670676"/>
            <a:chExt cx="4616507" cy="521056"/>
          </a:xfrm>
        </p:grpSpPr>
        <p:sp>
          <p:nvSpPr>
            <p:cNvPr id="10" name="Left Arrow 9"/>
            <p:cNvSpPr/>
            <p:nvPr/>
          </p:nvSpPr>
          <p:spPr>
            <a:xfrm>
              <a:off x="6089796" y="1848875"/>
              <a:ext cx="490788" cy="164658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6398761" y="1670676"/>
              <a:ext cx="4307542" cy="521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txBody>
            <a:bodyPr>
              <a:noAutofit/>
            </a:bodyPr>
            <a:lstStyle>
              <a:lvl1pPr marL="230193" indent="-230193" algn="just" defTabSz="914422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  <a:defRPr sz="1800" kern="1200" spc="1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457211" indent="-182884" algn="just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731538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005864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1280190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1600038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45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53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60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r>
                <a:rPr lang="en-US" sz="1400" dirty="0">
                  <a:solidFill>
                    <a:schemeClr val="accent3"/>
                  </a:solidFill>
                  <a:latin typeface="Dagny OT" panose="020B0504020201020104" pitchFamily="34" charset="77"/>
                </a:rPr>
                <a:t>Proportion of instances where the premise and the conclusion occur together</a:t>
              </a:r>
              <a:endParaRPr lang="en-US" sz="1400" b="1" dirty="0">
                <a:solidFill>
                  <a:schemeClr val="accent3"/>
                </a:solidFill>
                <a:latin typeface="Dagny OT" panose="020B0504020201020104" pitchFamily="34" charset="77"/>
              </a:endParaRPr>
            </a:p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endParaRPr lang="en-US" sz="1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12524" y="3429000"/>
            <a:ext cx="3758065" cy="521056"/>
            <a:chOff x="6153367" y="1670676"/>
            <a:chExt cx="4552936" cy="521056"/>
          </a:xfrm>
        </p:grpSpPr>
        <p:sp>
          <p:nvSpPr>
            <p:cNvPr id="12" name="Left Arrow 11"/>
            <p:cNvSpPr/>
            <p:nvPr/>
          </p:nvSpPr>
          <p:spPr>
            <a:xfrm>
              <a:off x="6153367" y="1859243"/>
              <a:ext cx="490788" cy="164658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2"/>
            <p:cNvSpPr txBox="1">
              <a:spLocks/>
            </p:cNvSpPr>
            <p:nvPr/>
          </p:nvSpPr>
          <p:spPr>
            <a:xfrm>
              <a:off x="6398761" y="1670676"/>
              <a:ext cx="4307542" cy="521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txBody>
            <a:bodyPr>
              <a:noAutofit/>
            </a:bodyPr>
            <a:lstStyle>
              <a:lvl1pPr marL="230193" indent="-230193" algn="just" defTabSz="914422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  <a:defRPr sz="1800" kern="1200" spc="1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457211" indent="-182884" algn="just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731538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005864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1280190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1600038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45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53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60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r>
                <a:rPr lang="en-US" sz="1400" dirty="0">
                  <a:solidFill>
                    <a:schemeClr val="accent3"/>
                  </a:solidFill>
                  <a:latin typeface="Dagny OT" panose="020B0504020201020104" pitchFamily="34" charset="77"/>
                </a:rPr>
                <a:t>Proportion of instances where the conclusion occurs when the premise occurs</a:t>
              </a:r>
              <a:endParaRPr lang="en-US" sz="1400" b="1" dirty="0">
                <a:solidFill>
                  <a:schemeClr val="accent3"/>
                </a:solidFill>
                <a:latin typeface="Dagny OT" panose="020B0504020201020104" pitchFamily="34" charset="77"/>
              </a:endParaRPr>
            </a:p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endParaRPr lang="en-US" sz="1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5444132"/>
            <a:ext cx="1350440" cy="423268"/>
            <a:chOff x="6040151" y="1768464"/>
            <a:chExt cx="1636072" cy="423268"/>
          </a:xfrm>
        </p:grpSpPr>
        <p:sp>
          <p:nvSpPr>
            <p:cNvPr id="15" name="Left Arrow 14"/>
            <p:cNvSpPr/>
            <p:nvPr/>
          </p:nvSpPr>
          <p:spPr>
            <a:xfrm rot="2226129">
              <a:off x="6040151" y="1768464"/>
              <a:ext cx="490788" cy="164658"/>
            </a:xfrm>
            <a:prstGeom prst="lef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6398761" y="1850792"/>
              <a:ext cx="1277462" cy="34094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2"/>
              </a:solidFill>
            </a:ln>
          </p:spPr>
          <p:txBody>
            <a:bodyPr>
              <a:noAutofit/>
            </a:bodyPr>
            <a:lstStyle>
              <a:lvl1pPr marL="230193" indent="-230193" algn="just" defTabSz="914422" rtl="0" eaLnBrk="1" latinLnBrk="0" hangingPunct="1">
                <a:lnSpc>
                  <a:spcPct val="95000"/>
                </a:lnSpc>
                <a:spcBef>
                  <a:spcPts val="1400"/>
                </a:spcBef>
                <a:spcAft>
                  <a:spcPts val="2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q"/>
                <a:defRPr sz="1800" kern="1200" spc="1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457211" indent="-182884" algn="just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§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731538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005864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1280190" indent="-182884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" panose="05000000000000000000" pitchFamily="2" charset="2"/>
                <a:buChar char="q"/>
                <a:defRPr sz="18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1600038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900045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200053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500060" indent="-228605" algn="l" defTabSz="914422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1"/>
                </a:buClr>
                <a:buFont typeface="Wingdings 2" pitchFamily="18" charset="2"/>
                <a:buChar char=""/>
                <a:defRPr sz="1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r>
                <a:rPr lang="en-US" sz="1400" dirty="0">
                  <a:solidFill>
                    <a:schemeClr val="accent3"/>
                  </a:solidFill>
                </a:rPr>
                <a:t>… ?!?</a:t>
              </a:r>
              <a:endParaRPr lang="en-US" sz="1400" b="1" dirty="0">
                <a:solidFill>
                  <a:schemeClr val="accent3"/>
                </a:solidFill>
              </a:endParaRPr>
            </a:p>
            <a:p>
              <a:pPr marL="0" indent="0" algn="ctr">
                <a:buSzPct val="100000"/>
                <a:buFont typeface="Wingdings" panose="05000000000000000000" pitchFamily="2" charset="2"/>
                <a:buNone/>
              </a:pPr>
              <a:endParaRPr lang="en-US" sz="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3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Music dataset containing data for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 15,356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music lovers.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Candidate Rule </a:t>
                </a:r>
                <a:r>
                  <a:rPr lang="en-US" sz="2400" dirty="0">
                    <a:latin typeface="Dagny OT" panose="020B0504020201020104" pitchFamily="34" charset="77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𝑅𝑀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): “If an individual is born before 1976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), then they own a copy of </a:t>
                </a:r>
                <a:r>
                  <a:rPr lang="en-CA" sz="2400" dirty="0">
                    <a:latin typeface="Dagny OT" panose="020B0504020201020104" pitchFamily="34" charset="77"/>
                  </a:rPr>
                  <a:t>at least one Beatles album,</a:t>
                </a:r>
                <a:r>
                  <a:rPr lang="en-US" sz="2400" dirty="0">
                    <a:latin typeface="Dagny OT" panose="020B0504020201020104" pitchFamily="34" charset="77"/>
                  </a:rPr>
                  <a:t> in some format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)”. </a:t>
                </a:r>
              </a:p>
              <a:p>
                <a:pPr algn="just">
                  <a:lnSpc>
                    <a:spcPct val="100000"/>
                  </a:lnSpc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Let’s assume that 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Dagny OT" panose="020B0504020201020104" pitchFamily="34" charset="77"/>
                        <a:ea typeface="Cambria Math" panose="02040503050406030204" pitchFamily="18" charset="0"/>
                      </a:rPr>
                      <m:t>Freq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)=3888 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individuals were born before 1976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Dagny OT" panose="020B0504020201020104" pitchFamily="34" charset="77"/>
                        <a:ea typeface="Cambria Math" panose="02040503050406030204" pitchFamily="18" charset="0"/>
                      </a:rPr>
                      <m:t>Freq</m:t>
                    </m:r>
                    <m:r>
                      <a:rPr lang="en-US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)=9092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  <a:ea typeface="Cambria Math" panose="02040503050406030204" pitchFamily="18" charset="0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individuals have a copy of at least one Beatles album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>
                        <a:latin typeface="Dagny OT" panose="020B0504020201020104" pitchFamily="34" charset="77"/>
                        <a:ea typeface="Cambria Math" panose="02040503050406030204" pitchFamily="18" charset="0"/>
                      </a:rPr>
                      <m:t>Freq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)=2720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  <a:ea typeface="Cambria Math" panose="02040503050406030204" pitchFamily="18" charset="0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individuals were born before 1976 and have a copy of at least one Beatles album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57" t="-1413" r="-925" b="-6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58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The 4 metrics are: 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" panose="02040503050406030204" pitchFamily="18" charset="0"/>
                        <a:ea typeface="Cambria Math" panose="02040503050406030204" pitchFamily="18" charset="0"/>
                      </a:rPr>
                      <m:t>Support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𝑅𝑀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2720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356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18%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  <a:ea typeface="Cambria Math" panose="02040503050406030204" pitchFamily="18" charset="0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𝑅𝑀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occurs in 18% of the observations)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Cambria" panose="02040503050406030204" pitchFamily="18" charset="0"/>
                        <a:ea typeface="Cambria Math" panose="02040503050406030204" pitchFamily="18" charset="0"/>
                      </a:rPr>
                      <m:t>Confidence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𝑅𝑀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2720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3888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70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  <a:ea typeface="Cambria Math" panose="02040503050406030204" pitchFamily="18" charset="0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𝑅𝑀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true in 70% when born prior to 1976)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b="0" i="0" dirty="0" smtClean="0">
                        <a:latin typeface="Cambria" panose="02040503050406030204" pitchFamily="18" charset="0"/>
                        <a:ea typeface="Cambria Math" panose="02040503050406030204" pitchFamily="18" charset="0"/>
                      </a:rPr>
                      <m:t>Interest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𝑅𝑀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2720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3888</m:t>
                        </m:r>
                      </m:den>
                    </m:f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9092</m:t>
                        </m:r>
                      </m:num>
                      <m:den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15356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  <a:ea typeface="Cambria Math" panose="02040503050406030204" pitchFamily="18" charset="0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𝑅𝑀</m:t>
                    </m:r>
                  </m:oMath>
                </a14:m>
                <a:r>
                  <a:rPr lang="en-US" i="0" dirty="0">
                    <a:latin typeface="Dagny OT" panose="020B0504020201020104" pitchFamily="34" charset="77"/>
                  </a:rPr>
                  <a:t> is not very interesting)</a:t>
                </a:r>
              </a:p>
              <a:p>
                <a:pPr lvl="1" algn="just">
                  <a:lnSpc>
                    <a:spcPct val="10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>
                        <a:latin typeface="Cambria" panose="02040503050406030204" pitchFamily="18" charset="0"/>
                        <a:ea typeface="Cambria Math" panose="02040503050406030204" pitchFamily="18" charset="0"/>
                      </a:rPr>
                      <m:t>Lift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𝑅𝑀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15,356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⋅0.18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3888⋅9092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≈1.2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Dagny OT" panose="020B0504020201020104" pitchFamily="34" charset="77"/>
                  </a:rPr>
                  <a:t> </a:t>
                </a:r>
                <a:r>
                  <a:rPr lang="en-US" i="0" dirty="0">
                    <a:latin typeface="Dagny OT" panose="020B0504020201020104" pitchFamily="34" charset="77"/>
                  </a:rPr>
                  <a:t>(weak correlation between being born prior to 1976 and owning a copy of a Beatles’ album)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b="1" dirty="0">
                  <a:latin typeface="Dagny OT" panose="020B0504020201020104" pitchFamily="34" charset="77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latin typeface="Dagny OT" panose="020B0504020201020104" pitchFamily="34" charset="77"/>
                  </a:rPr>
                  <a:t>Interpretation of the Lift: </a:t>
                </a:r>
                <a:r>
                  <a:rPr lang="en-US" sz="2400" dirty="0">
                    <a:latin typeface="Dagny OT" panose="020B0504020201020104" pitchFamily="34" charset="77"/>
                  </a:rPr>
                  <a:t>70% of those born before 1976 own a copy, whereas 56% of those born after 1976 own a copy.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57" t="-1413" r="-925" b="-16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>
              <a:xfrm>
                <a:off x="9900871" y="865547"/>
                <a:ext cx="1709936" cy="68701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accent3"/>
                </a:solidFill>
              </a:ln>
            </p:spPr>
            <p:txBody>
              <a:bodyPr>
                <a:noAutofit/>
              </a:bodyPr>
              <a:lstStyle>
                <a:lvl1pPr marL="230193" indent="-230193" algn="just" defTabSz="914422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q"/>
                  <a:defRPr sz="1800" kern="1200" spc="1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457211" indent="-182884" algn="just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731538" indent="-182884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q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005864" indent="-182884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q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1280190" indent="-182884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q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1600038" indent="-228605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45" indent="-228605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53" indent="-228605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60" indent="-228605" algn="l" defTabSz="914422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1.2≈</m:t>
                      </m:r>
                      <m:f>
                        <m:fPr>
                          <m:ctrlPr>
                            <a:rPr lang="en-US" sz="2000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0.70</m:t>
                          </m:r>
                        </m:num>
                        <m:den>
                          <m:r>
                            <a:rPr lang="en-US" sz="2000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0.56</m:t>
                          </m:r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0871" y="865547"/>
                <a:ext cx="1709936" cy="6870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0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81200"/>
            <a:ext cx="9748345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For </a:t>
            </a:r>
            <a:r>
              <a:rPr lang="en-US" sz="2400" b="1" dirty="0">
                <a:latin typeface="Dagny OT" panose="020B0504020201020104" pitchFamily="34" charset="77"/>
              </a:rPr>
              <a:t>Big(ger) Data</a:t>
            </a:r>
            <a:r>
              <a:rPr lang="en-US" sz="2400" dirty="0">
                <a:latin typeface="Dagny OT" panose="020B0504020201020104" pitchFamily="34" charset="77"/>
              </a:rPr>
              <a:t>, it can be costly to generate rules in that fashion (especially when the number of attributes increases). How do we generate </a:t>
            </a:r>
            <a:r>
              <a:rPr lang="en-US" sz="2400" b="1" dirty="0">
                <a:latin typeface="Dagny OT" panose="020B0504020201020104" pitchFamily="34" charset="77"/>
              </a:rPr>
              <a:t>promising</a:t>
            </a:r>
            <a:r>
              <a:rPr lang="en-US" sz="2400" dirty="0">
                <a:latin typeface="Dagny OT" panose="020B0504020201020104" pitchFamily="34" charset="77"/>
              </a:rPr>
              <a:t> candidate rules, in general?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How </a:t>
            </a:r>
            <a:r>
              <a:rPr lang="en-US" sz="2400" b="1" dirty="0">
                <a:latin typeface="Dagny OT" panose="020B0504020201020104" pitchFamily="34" charset="77"/>
              </a:rPr>
              <a:t>reliable</a:t>
            </a:r>
            <a:r>
              <a:rPr lang="en-US" sz="2400" dirty="0">
                <a:latin typeface="Dagny OT" panose="020B0504020201020104" pitchFamily="34" charset="77"/>
              </a:rPr>
              <a:t> are association rules? What is the likelihood that they occur by </a:t>
            </a:r>
            <a:r>
              <a:rPr lang="en-US" sz="2400" b="1" dirty="0">
                <a:latin typeface="Dagny OT" panose="020B0504020201020104" pitchFamily="34" charset="77"/>
              </a:rPr>
              <a:t>chance</a:t>
            </a:r>
            <a:r>
              <a:rPr lang="en-US" sz="2400" dirty="0">
                <a:latin typeface="Dagny OT" panose="020B0504020201020104" pitchFamily="34" charset="77"/>
              </a:rPr>
              <a:t>? How </a:t>
            </a:r>
            <a:r>
              <a:rPr lang="en-US" sz="2400" b="1" dirty="0">
                <a:latin typeface="Dagny OT" panose="020B0504020201020104" pitchFamily="34" charset="77"/>
              </a:rPr>
              <a:t>relevant</a:t>
            </a:r>
            <a:r>
              <a:rPr lang="en-US" sz="2400" dirty="0">
                <a:latin typeface="Dagny OT" panose="020B0504020201020104" pitchFamily="34" charset="77"/>
              </a:rPr>
              <a:t> are they? Can they be generalized to </a:t>
            </a:r>
            <a:r>
              <a:rPr lang="en-US" sz="2400" b="1" dirty="0">
                <a:latin typeface="Dagny OT" panose="020B0504020201020104" pitchFamily="34" charset="77"/>
              </a:rPr>
              <a:t>new</a:t>
            </a:r>
            <a:r>
              <a:rPr lang="en-US" sz="2400" dirty="0">
                <a:latin typeface="Dagny OT" panose="020B0504020201020104" pitchFamily="34" charset="77"/>
              </a:rPr>
              <a:t> data?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Since frequent rules correspond to instances that occur often in the data, algorithms that generate item sets often try to </a:t>
            </a:r>
            <a:r>
              <a:rPr lang="en-US" sz="2400" b="1" dirty="0">
                <a:latin typeface="Dagny OT" panose="020B0504020201020104" pitchFamily="34" charset="77"/>
              </a:rPr>
              <a:t>maximize coverage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When </a:t>
            </a:r>
            <a:r>
              <a:rPr lang="en-US" sz="2400" b="1" dirty="0">
                <a:latin typeface="Dagny OT" panose="020B0504020201020104" pitchFamily="34" charset="77"/>
              </a:rPr>
              <a:t>rare events </a:t>
            </a:r>
            <a:r>
              <a:rPr lang="en-US" sz="2400" dirty="0">
                <a:latin typeface="Dagny OT" panose="020B0504020201020104" pitchFamily="34" charset="77"/>
              </a:rPr>
              <a:t>are more meaningful, we need algorithms that can generate rare item sets. </a:t>
            </a:r>
            <a:r>
              <a:rPr lang="en-US" sz="2400" b="1" dirty="0">
                <a:latin typeface="Dagny OT" panose="020B0504020201020104" pitchFamily="34" charset="77"/>
              </a:rPr>
              <a:t>This is not a trivial problem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400" dirty="0">
              <a:latin typeface="Dagny OT" panose="020B0504020201020104" pitchFamily="34" charset="77"/>
            </a:endParaRPr>
          </a:p>
          <a:p>
            <a:pPr algn="just"/>
            <a:endParaRPr lang="en-US" sz="1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5692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Continuous</a:t>
            </a:r>
            <a:r>
              <a:rPr lang="en-US" sz="2400" dirty="0">
                <a:latin typeface="Dagny OT" panose="020B0504020201020104" pitchFamily="34" charset="77"/>
              </a:rPr>
              <a:t> vs. </a:t>
            </a:r>
            <a:r>
              <a:rPr lang="en-US" sz="2400" b="1" dirty="0">
                <a:latin typeface="Dagny OT" panose="020B0504020201020104" pitchFamily="34" charset="77"/>
              </a:rPr>
              <a:t>Categorical</a:t>
            </a:r>
            <a:r>
              <a:rPr lang="en-US" sz="2400" dirty="0">
                <a:latin typeface="Dagny OT" panose="020B0504020201020104" pitchFamily="34" charset="77"/>
              </a:rPr>
              <a:t>: continuous data has to be binned into categorical data in order for association rules to be meaningful. There’s more than one way to do that.   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Algorithms: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brute force, </a:t>
            </a:r>
            <a:r>
              <a:rPr lang="en-US" i="0" dirty="0">
                <a:latin typeface="Dagny OT" panose="020B0504020201020104" pitchFamily="34" charset="77"/>
              </a:rPr>
              <a:t>AIS, SETM, </a:t>
            </a:r>
            <a:r>
              <a:rPr lang="en-US" i="0" dirty="0" err="1">
                <a:latin typeface="Dagny OT" panose="020B0504020201020104" pitchFamily="34" charset="77"/>
              </a:rPr>
              <a:t>apriori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i="0" dirty="0" err="1">
                <a:latin typeface="Dagny OT" panose="020B0504020201020104" pitchFamily="34" charset="77"/>
              </a:rPr>
              <a:t>aprioriTid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i="0" dirty="0" err="1">
                <a:latin typeface="Dagny OT" panose="020B0504020201020104" pitchFamily="34" charset="77"/>
              </a:rPr>
              <a:t>aprioriHybrid</a:t>
            </a:r>
            <a:r>
              <a:rPr lang="en-US" i="0" dirty="0">
                <a:latin typeface="Dagny OT" panose="020B0504020201020104" pitchFamily="34" charset="77"/>
              </a:rPr>
              <a:t>, </a:t>
            </a:r>
            <a:r>
              <a:rPr lang="en-US" i="0" dirty="0" err="1">
                <a:latin typeface="Dagny OT" panose="020B0504020201020104" pitchFamily="34" charset="77"/>
              </a:rPr>
              <a:t>eclat</a:t>
            </a:r>
            <a:r>
              <a:rPr lang="en-US" i="0" dirty="0">
                <a:latin typeface="Dagny OT" panose="020B0504020201020104" pitchFamily="34" charset="77"/>
              </a:rPr>
              <a:t>, PCY, multistage, </a:t>
            </a:r>
            <a:r>
              <a:rPr lang="en-US" i="0" dirty="0" err="1">
                <a:latin typeface="Dagny OT" panose="020B0504020201020104" pitchFamily="34" charset="77"/>
              </a:rPr>
              <a:t>multihash</a:t>
            </a:r>
            <a:r>
              <a:rPr lang="en-US" i="0" dirty="0">
                <a:latin typeface="Dagny OT" panose="020B0504020201020104" pitchFamily="34" charset="77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10657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2530605-7E90-2D4E-8778-AE70CEBF0866}"/>
              </a:ext>
            </a:extLst>
          </p:cNvPr>
          <p:cNvSpPr/>
          <p:nvPr/>
        </p:nvSpPr>
        <p:spPr>
          <a:xfrm>
            <a:off x="1952296" y="2182505"/>
            <a:ext cx="828740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Data science does not replace statistical modeling and data analysis; it augments them.”</a:t>
            </a:r>
            <a:endParaRPr lang="en-US" sz="2400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r"/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(P. Boily)</a:t>
            </a:r>
          </a:p>
        </p:txBody>
      </p:sp>
    </p:spTree>
    <p:extLst>
      <p:ext uri="{BB962C8B-B14F-4D97-AF65-F5344CB8AC3E}">
        <p14:creationId xmlns:p14="http://schemas.microsoft.com/office/powerpoint/2010/main" val="127198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– TITANIC 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Titanic dataset was compiled by Robert Dawson in 1995; it consists of 4 categorical attributes for each of the 2201 people aboard the Titanic when it sank in 1912.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Attributes are:</a:t>
            </a:r>
          </a:p>
          <a:p>
            <a:pPr lvl="1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class </a:t>
            </a:r>
            <a:r>
              <a:rPr lang="en-US" i="0" dirty="0">
                <a:latin typeface="Dagny OT" panose="020B0504020201020104" pitchFamily="34" charset="77"/>
              </a:rPr>
              <a:t>(first class, second class, third class, crewmember)</a:t>
            </a:r>
          </a:p>
          <a:p>
            <a:pPr lvl="1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age</a:t>
            </a:r>
            <a:r>
              <a:rPr lang="en-US" i="0" dirty="0">
                <a:latin typeface="Dagny OT" panose="020B0504020201020104" pitchFamily="34" charset="77"/>
              </a:rPr>
              <a:t> (adult, child)</a:t>
            </a:r>
          </a:p>
          <a:p>
            <a:pPr lvl="1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sex </a:t>
            </a:r>
            <a:r>
              <a:rPr lang="en-US" i="0" dirty="0">
                <a:latin typeface="Dagny OT" panose="020B0504020201020104" pitchFamily="34" charset="77"/>
              </a:rPr>
              <a:t>(male, female)</a:t>
            </a:r>
          </a:p>
          <a:p>
            <a:pPr lvl="1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survival</a:t>
            </a:r>
            <a:r>
              <a:rPr lang="en-US" i="0" dirty="0">
                <a:latin typeface="Dagny OT" panose="020B0504020201020104" pitchFamily="34" charset="77"/>
              </a:rPr>
              <a:t> (yes, no)</a:t>
            </a:r>
          </a:p>
        </p:txBody>
      </p:sp>
    </p:spTree>
    <p:extLst>
      <p:ext uri="{BB962C8B-B14F-4D97-AF65-F5344CB8AC3E}">
        <p14:creationId xmlns:p14="http://schemas.microsoft.com/office/powerpoint/2010/main" val="100225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3A0A1F-60F5-524B-BE67-950D3B27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– TITANIC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natural question of interest for this dataset is how survival relates to the other attributes.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We use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arules</a:t>
            </a:r>
            <a:r>
              <a:rPr lang="en-US" sz="2400" dirty="0">
                <a:latin typeface="Dagny OT" panose="020B0504020201020104" pitchFamily="34" charset="77"/>
              </a:rPr>
              <a:t> implementation of </a:t>
            </a:r>
            <a:r>
              <a:rPr lang="en-US" sz="2400" i="1" dirty="0" err="1">
                <a:latin typeface="Dagny OT" panose="020B0504020201020104" pitchFamily="34" charset="77"/>
              </a:rPr>
              <a:t>apriori</a:t>
            </a:r>
            <a:r>
              <a:rPr lang="en-US" sz="2400" dirty="0">
                <a:latin typeface="Dagny OT" panose="020B0504020201020104" pitchFamily="34" charset="77"/>
              </a:rPr>
              <a:t> in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400" dirty="0">
                <a:latin typeface="Dagny OT" panose="020B0504020201020104" pitchFamily="34" charset="77"/>
              </a:rPr>
              <a:t> to generate and prune candidate rules, eventually leading to </a:t>
            </a:r>
            <a:r>
              <a:rPr lang="en-US" sz="2400" b="1" dirty="0">
                <a:latin typeface="Dagny OT" panose="020B0504020201020104" pitchFamily="34" charset="77"/>
              </a:rPr>
              <a:t>8 rules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  <a:cs typeface="Helvetica" panose="020B0604020202020204" pitchFamily="34" charset="0"/>
              </a:rPr>
              <a:t>Is this a supervised or an unsupervised task?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b="1" dirty="0">
              <a:latin typeface="Dagny OT" panose="020B0504020201020104" pitchFamily="34" charset="77"/>
              <a:cs typeface="Helvetica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  <a:cs typeface="Helvetica" panose="020B0604020202020204" pitchFamily="34" charset="0"/>
              </a:rPr>
              <a:t>Would any rule be transferrable to new data? </a:t>
            </a:r>
          </a:p>
        </p:txBody>
      </p:sp>
    </p:spTree>
    <p:extLst>
      <p:ext uri="{BB962C8B-B14F-4D97-AF65-F5344CB8AC3E}">
        <p14:creationId xmlns:p14="http://schemas.microsoft.com/office/powerpoint/2010/main" val="302302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– TITANIC </a:t>
            </a:r>
          </a:p>
        </p:txBody>
      </p:sp>
      <p:pic>
        <p:nvPicPr>
          <p:cNvPr id="11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109" r="109"/>
          <a:stretch/>
        </p:blipFill>
        <p:spPr>
          <a:xfrm>
            <a:off x="6075127" y="1187004"/>
            <a:ext cx="5782019" cy="5220638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318450"/>
              </p:ext>
            </p:extLst>
          </p:nvPr>
        </p:nvGraphicFramePr>
        <p:xfrm>
          <a:off x="972058" y="2122465"/>
          <a:ext cx="4516496" cy="3695700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2930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5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5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Dagny OT" panose="020B0504020201020104" pitchFamily="34" charset="77"/>
                        </a:rPr>
                        <a:t>Rule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  <a:latin typeface="Dagny OT" panose="020B0504020201020104" pitchFamily="34" charset="77"/>
                        </a:rPr>
                        <a:t>Supp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  <a:latin typeface="Dagny OT" panose="020B0504020201020104" pitchFamily="34" charset="77"/>
                        </a:rPr>
                        <a:t>Conf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Dagny OT" panose="020B0504020201020104" pitchFamily="34" charset="77"/>
                        </a:rPr>
                        <a:t>Lift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IF class = 2nd AND age = Child 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THEN survived = Yes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0.01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Dagny OT" panose="020B0504020201020104" pitchFamily="34" charset="77"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3.10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IF class = 1st AND sex = Female </a:t>
                      </a:r>
                      <a:b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THEN survived = Yes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0.06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0.97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3.01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IF class = 2nd AND sex = Female </a:t>
                      </a:r>
                      <a:b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THEN survived = Yes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0.04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0.88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2.72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IF class = Crew AND sex = Female </a:t>
                      </a:r>
                      <a:b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THEN survived = Yes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Dagny OT" panose="020B0504020201020104" pitchFamily="34" charset="77"/>
                        </a:rPr>
                        <a:t>0.00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0.87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2.70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IF class = 2nd AND sex = Male </a:t>
                      </a:r>
                      <a:b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AND age = Adult  THEN survived = No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Dagny OT" panose="020B0504020201020104" pitchFamily="34" charset="77"/>
                        </a:rPr>
                        <a:t>0.07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0.92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1.35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IF class = 2nd AND sex = Male 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THEN survived = 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Dagny OT" panose="020B0504020201020104" pitchFamily="34" charset="77"/>
                        </a:rPr>
                        <a:t>0.07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0.86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1.27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IF class = 3rd AND sex = Male </a:t>
                      </a:r>
                      <a:b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</a:br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AND age = Adult  THEN survived = 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0.18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Dagny OT" panose="020B0504020201020104" pitchFamily="34" charset="77"/>
                        </a:rPr>
                        <a:t>0.84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1.24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IF class = 3rd AND sex = Male </a:t>
                      </a:r>
                    </a:p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THEN survived = No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Dagny OT" panose="020B0504020201020104" pitchFamily="34" charset="77"/>
                        </a:rPr>
                        <a:t>0.19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Dagny OT" panose="020B0504020201020104" pitchFamily="34" charset="77"/>
                        </a:rPr>
                        <a:t>0.83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Dagny OT" panose="020B0504020201020104" pitchFamily="34" charset="77"/>
                        </a:rPr>
                        <a:t>1.22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Dagny OT" panose="020B0504020201020104" pitchFamily="34" charset="77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>
            <a:off x="7539488" y="4507873"/>
            <a:ext cx="0" cy="12201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763984" y="4403701"/>
            <a:ext cx="684835" cy="192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620511" y="2084365"/>
            <a:ext cx="3622876" cy="231933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7674" y="3174124"/>
            <a:ext cx="4926381" cy="515007"/>
          </a:xfrm>
          <a:prstGeom prst="rect">
            <a:avLst/>
          </a:prstGeom>
          <a:solidFill>
            <a:schemeClr val="accent1">
              <a:lumMod val="40000"/>
              <a:lumOff val="60000"/>
              <a:alpha val="56078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6E104-DDD4-DE43-BF01-7AC8A6CE8C98}"/>
              </a:ext>
            </a:extLst>
          </p:cNvPr>
          <p:cNvSpPr txBox="1"/>
          <p:nvPr/>
        </p:nvSpPr>
        <p:spPr>
          <a:xfrm>
            <a:off x="8481848" y="6172200"/>
            <a:ext cx="987972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support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5AA2FB-99FB-434D-B5AF-C234F821C0EA}"/>
              </a:ext>
            </a:extLst>
          </p:cNvPr>
          <p:cNvSpPr txBox="1"/>
          <p:nvPr/>
        </p:nvSpPr>
        <p:spPr>
          <a:xfrm>
            <a:off x="10862833" y="5818165"/>
            <a:ext cx="987972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lift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8C194-A452-6B45-9E57-E355A258BF2A}"/>
              </a:ext>
            </a:extLst>
          </p:cNvPr>
          <p:cNvSpPr txBox="1"/>
          <p:nvPr/>
        </p:nvSpPr>
        <p:spPr>
          <a:xfrm rot="16200000">
            <a:off x="5361342" y="3155120"/>
            <a:ext cx="1485901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</a:rPr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224905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harter Roman" charset="0"/>
                <a:cs typeface="Charter Roman" charset="0"/>
              </a:rPr>
              <a:t>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81429-D80B-6044-9603-CAB4D8D6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24D0EC-57F1-C34E-971A-A0C62C5A9BD5}"/>
              </a:ext>
            </a:extLst>
          </p:cNvPr>
          <p:cNvSpPr/>
          <p:nvPr/>
        </p:nvSpPr>
        <p:spPr>
          <a:xfrm>
            <a:off x="0" y="5612190"/>
            <a:ext cx="3510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Data science does not replace statistical modeling and data analysis; it augments them.”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(P. Boily)</a:t>
            </a:r>
          </a:p>
        </p:txBody>
      </p:sp>
    </p:spTree>
    <p:extLst>
      <p:ext uri="{BB962C8B-B14F-4D97-AF65-F5344CB8AC3E}">
        <p14:creationId xmlns:p14="http://schemas.microsoft.com/office/powerpoint/2010/main" val="123338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OVERVIEW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In </a:t>
            </a:r>
            <a:r>
              <a:rPr lang="en-US" sz="2400" b="1" dirty="0">
                <a:latin typeface="Dagny OT" panose="020B0504020201020104" pitchFamily="34" charset="77"/>
              </a:rPr>
              <a:t>classification</a:t>
            </a:r>
            <a:r>
              <a:rPr lang="en-US" sz="2400" dirty="0">
                <a:latin typeface="Dagny OT" panose="020B0504020201020104" pitchFamily="34" charset="77"/>
              </a:rPr>
              <a:t>, a sample set of data (the </a:t>
            </a:r>
            <a:r>
              <a:rPr lang="en-US" sz="2400" b="1" dirty="0">
                <a:latin typeface="Dagny OT" panose="020B0504020201020104" pitchFamily="34" charset="77"/>
              </a:rPr>
              <a:t>training</a:t>
            </a:r>
            <a:r>
              <a:rPr lang="en-US" sz="2400" dirty="0">
                <a:latin typeface="Dagny OT" panose="020B0504020201020104" pitchFamily="34" charset="77"/>
              </a:rPr>
              <a:t> set) is used to determine rules and patterns that divide the data into pre-determined groups, or classes (supervised learning; predictive analytics).</a:t>
            </a: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training data usually consists of a </a:t>
            </a:r>
            <a:r>
              <a:rPr lang="en-US" sz="2400" b="1" dirty="0">
                <a:latin typeface="Dagny OT" panose="020B0504020201020104" pitchFamily="34" charset="77"/>
              </a:rPr>
              <a:t>randomly </a:t>
            </a:r>
            <a:r>
              <a:rPr lang="en-US" sz="2400" dirty="0">
                <a:latin typeface="Dagny OT" panose="020B0504020201020104" pitchFamily="34" charset="77"/>
              </a:rPr>
              <a:t>selected</a:t>
            </a:r>
            <a:r>
              <a:rPr lang="en-US" sz="2400" b="1" dirty="0">
                <a:latin typeface="Dagny OT" panose="020B0504020201020104" pitchFamily="34" charset="77"/>
              </a:rPr>
              <a:t> </a:t>
            </a:r>
            <a:r>
              <a:rPr lang="en-US" sz="2400" dirty="0">
                <a:latin typeface="Dagny OT" panose="020B0504020201020104" pitchFamily="34" charset="77"/>
              </a:rPr>
              <a:t>subset of the </a:t>
            </a:r>
            <a:r>
              <a:rPr lang="en-US" sz="2400" b="1" dirty="0">
                <a:latin typeface="Dagny OT" panose="020B0504020201020104" pitchFamily="34" charset="77"/>
              </a:rPr>
              <a:t>labeled</a:t>
            </a:r>
            <a:r>
              <a:rPr lang="en-US" sz="2400" dirty="0">
                <a:latin typeface="Dagny OT" panose="020B0504020201020104" pitchFamily="34" charset="77"/>
              </a:rPr>
              <a:t> (target) data.</a:t>
            </a:r>
          </a:p>
          <a:p>
            <a:pPr algn="just">
              <a:lnSpc>
                <a:spcPct val="100000"/>
              </a:lnSpc>
            </a:pPr>
            <a:endParaRPr lang="en-CA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Value estimation</a:t>
            </a:r>
            <a:r>
              <a:rPr lang="en-CA" sz="2400" dirty="0">
                <a:latin typeface="Dagny OT" panose="020B0504020201020104" pitchFamily="34" charset="77"/>
              </a:rPr>
              <a:t> (regression) is akin to classification when the target variable is numerical.</a:t>
            </a:r>
            <a:endParaRPr lang="en-US" sz="240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333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OVERVIEW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In the </a:t>
            </a:r>
            <a:r>
              <a:rPr lang="en-CA" sz="2400" b="1" dirty="0">
                <a:latin typeface="Dagny OT" panose="020B0504020201020104" pitchFamily="34" charset="77"/>
              </a:rPr>
              <a:t>testing</a:t>
            </a:r>
            <a:r>
              <a:rPr lang="en-CA" sz="2400" dirty="0">
                <a:latin typeface="Dagny OT" panose="020B0504020201020104" pitchFamily="34" charset="77"/>
              </a:rPr>
              <a:t> phase, the model is used to assign a class to observations for which the label is hidden, but ultimately known (the </a:t>
            </a:r>
            <a:r>
              <a:rPr lang="en-CA" sz="2400" b="1" dirty="0">
                <a:latin typeface="Dagny OT" panose="020B0504020201020104" pitchFamily="34" charset="77"/>
              </a:rPr>
              <a:t>testing</a:t>
            </a:r>
            <a:r>
              <a:rPr lang="en-CA" sz="2400" dirty="0">
                <a:latin typeface="Dagny OT" panose="020B0504020201020104" pitchFamily="34" charset="77"/>
              </a:rPr>
              <a:t> set).  </a:t>
            </a:r>
          </a:p>
          <a:p>
            <a:pPr algn="just">
              <a:lnSpc>
                <a:spcPct val="100000"/>
              </a:lnSpc>
            </a:pPr>
            <a:endParaRPr lang="en-CA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The performance of a classification model is evaluated on the testing set, </a:t>
            </a:r>
            <a:r>
              <a:rPr lang="en-CA" sz="2400" b="1" dirty="0">
                <a:latin typeface="Dagny OT" panose="020B0504020201020104" pitchFamily="34" charset="77"/>
              </a:rPr>
              <a:t>never</a:t>
            </a:r>
            <a:r>
              <a:rPr lang="en-CA" sz="2400" dirty="0">
                <a:latin typeface="Dagny OT" panose="020B0504020201020104" pitchFamily="34" charset="77"/>
              </a:rPr>
              <a:t> on the training set. </a:t>
            </a:r>
          </a:p>
          <a:p>
            <a:pPr algn="just">
              <a:lnSpc>
                <a:spcPct val="100000"/>
              </a:lnSpc>
            </a:pPr>
            <a:endParaRPr lang="en-CA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Technical issues include: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selecting the features to include in the model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selecting the algorithm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etc.</a:t>
            </a:r>
            <a:endParaRPr lang="en-US" i="0" dirty="0">
              <a:latin typeface="Dagny OT" panose="020B0504020201020104" pitchFamily="34" charset="77"/>
            </a:endParaRPr>
          </a:p>
          <a:p>
            <a:pPr algn="just"/>
            <a:endParaRPr lang="en-US" sz="10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528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Medicine and Health Science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predicting which patient is at risk of suffering a second, fatal heart attack within 30 days based on health factors (blood pressure, age, sinus problems, etc.)</a:t>
            </a:r>
          </a:p>
          <a:p>
            <a:pPr lvl="1" algn="just">
              <a:lnSpc>
                <a:spcPct val="100000"/>
              </a:lnSpc>
            </a:pPr>
            <a:endParaRPr lang="en-CA" sz="500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Social Policies</a:t>
            </a:r>
            <a:endParaRPr lang="en-US" sz="240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predicting the likelihood of requiring assisting housing in old age based on demographic information/survey answers</a:t>
            </a:r>
            <a:endParaRPr lang="en-CA" sz="1000" i="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Marketing and Business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predicting which customers are likely to switch to another cell phone company based on demographics and usage </a:t>
            </a:r>
            <a:endParaRPr lang="en-US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805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Scenario: </a:t>
            </a:r>
            <a:r>
              <a:rPr lang="en-US" sz="2400" dirty="0">
                <a:latin typeface="Dagny OT" panose="020B0504020201020104" pitchFamily="34" charset="77"/>
              </a:rPr>
              <a:t>a motor insurance company has a fraud investigation dept. that studies up to 30% of all claims made, yet money is still getting lost on fraudulent claims. </a:t>
            </a:r>
          </a:p>
          <a:p>
            <a:pPr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Questions:</a:t>
            </a:r>
            <a:r>
              <a:rPr lang="en-US" sz="2400" dirty="0">
                <a:latin typeface="Dagny OT" panose="020B0504020201020104" pitchFamily="34" charset="77"/>
              </a:rPr>
              <a:t> can we predict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whether a claim is likely to be fraudulent?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whether a customer is likely to commit fraud in the near future?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whether an application for a policy is likely to result in a fraudulent claim?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amount by which a claim will be reduced if it is fraudulent? </a:t>
            </a:r>
          </a:p>
        </p:txBody>
      </p:sp>
    </p:spTree>
    <p:extLst>
      <p:ext uri="{BB962C8B-B14F-4D97-AF65-F5344CB8AC3E}">
        <p14:creationId xmlns:p14="http://schemas.microsoft.com/office/powerpoint/2010/main" val="427725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AEC71-0324-3E42-A334-638B6B09B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9F6D2B-FF1B-1845-9047-50654E7D2887}"/>
              </a:ext>
            </a:extLst>
          </p:cNvPr>
          <p:cNvSpPr txBox="1"/>
          <p:nvPr/>
        </p:nvSpPr>
        <p:spPr>
          <a:xfrm>
            <a:off x="199697" y="3080687"/>
            <a:ext cx="30480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agny OT" panose="020B0504020201020104" pitchFamily="34" charset="77"/>
              </a:rPr>
              <a:t>Training Set </a:t>
            </a:r>
            <a:r>
              <a:rPr lang="en-US" dirty="0">
                <a:latin typeface="Dagny OT" panose="020B0504020201020104" pitchFamily="34" charset="77"/>
              </a:rPr>
              <a:t>(with labels)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50FF0-9DB6-C64A-9345-B25641687473}"/>
              </a:ext>
            </a:extLst>
          </p:cNvPr>
          <p:cNvSpPr txBox="1"/>
          <p:nvPr/>
        </p:nvSpPr>
        <p:spPr>
          <a:xfrm>
            <a:off x="4398579" y="269171"/>
            <a:ext cx="30480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agny OT" panose="020B0504020201020104" pitchFamily="34" charset="77"/>
              </a:rPr>
              <a:t>Testing Set </a:t>
            </a:r>
            <a:r>
              <a:rPr lang="en-US" dirty="0">
                <a:latin typeface="Dagny OT" panose="020B0504020201020104" pitchFamily="34" charset="77"/>
              </a:rPr>
              <a:t>(with labels)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277BF4-D051-E745-85C4-582E89652ED9}"/>
              </a:ext>
            </a:extLst>
          </p:cNvPr>
          <p:cNvSpPr txBox="1"/>
          <p:nvPr/>
        </p:nvSpPr>
        <p:spPr>
          <a:xfrm>
            <a:off x="7641020" y="1335971"/>
            <a:ext cx="140838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agny OT" panose="020B0504020201020104" pitchFamily="34" charset="77"/>
              </a:rPr>
              <a:t>Predictions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9AFCE-94E5-674F-969B-D738C0EC6F3D}"/>
              </a:ext>
            </a:extLst>
          </p:cNvPr>
          <p:cNvSpPr txBox="1"/>
          <p:nvPr/>
        </p:nvSpPr>
        <p:spPr>
          <a:xfrm>
            <a:off x="3515710" y="6112923"/>
            <a:ext cx="1408387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agny OT" panose="020B0504020201020104" pitchFamily="34" charset="77"/>
              </a:rPr>
              <a:t>Classes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ED1479-1F1B-904E-8290-78DF79AA098F}"/>
              </a:ext>
            </a:extLst>
          </p:cNvPr>
          <p:cNvSpPr txBox="1"/>
          <p:nvPr/>
        </p:nvSpPr>
        <p:spPr>
          <a:xfrm>
            <a:off x="3626069" y="4793875"/>
            <a:ext cx="1177159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Dagny OT" panose="020B0504020201020104" pitchFamily="34" charset="77"/>
              </a:rPr>
              <a:t>Classifier</a:t>
            </a:r>
            <a:endParaRPr lang="en-US" dirty="0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0EC40E-AE8C-C44A-AC78-ACC983427935}"/>
              </a:ext>
            </a:extLst>
          </p:cNvPr>
          <p:cNvSpPr txBox="1"/>
          <p:nvPr/>
        </p:nvSpPr>
        <p:spPr>
          <a:xfrm>
            <a:off x="9270124" y="3046529"/>
            <a:ext cx="161859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Dagny OT" panose="020B0504020201020104" pitchFamily="34" charset="77"/>
              </a:rPr>
              <a:t>Performance Evaluation</a:t>
            </a:r>
            <a:endParaRPr lang="en-US" dirty="0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C9F5A-FB94-5345-98A4-32EFE5B6EF13}"/>
              </a:ext>
            </a:extLst>
          </p:cNvPr>
          <p:cNvSpPr txBox="1"/>
          <p:nvPr/>
        </p:nvSpPr>
        <p:spPr>
          <a:xfrm>
            <a:off x="5255171" y="4793875"/>
            <a:ext cx="133481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agny OT" panose="020B0504020201020104" pitchFamily="34" charset="77"/>
              </a:rPr>
              <a:t>Model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FD54C-15C0-5F41-8B6E-5F4CB376CF31}"/>
              </a:ext>
            </a:extLst>
          </p:cNvPr>
          <p:cNvSpPr txBox="1"/>
          <p:nvPr/>
        </p:nvSpPr>
        <p:spPr>
          <a:xfrm>
            <a:off x="9348950" y="4793875"/>
            <a:ext cx="1539767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Dagny OT" panose="020B0504020201020104" pitchFamily="34" charset="77"/>
              </a:rPr>
              <a:t>Deployment</a:t>
            </a:r>
            <a:endParaRPr lang="en-US" dirty="0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0633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CLASSIFICATION METHODS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Logistic Regression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Neural Networks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Decision Trees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Naïve Bayes Classifiers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Support Vector Machines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Nearest </a:t>
            </a:r>
            <a:r>
              <a:rPr lang="en-US" sz="2400" dirty="0" err="1">
                <a:latin typeface="Dagny OT" panose="020B0504020201020104" pitchFamily="34" charset="77"/>
              </a:rPr>
              <a:t>Neighbours</a:t>
            </a:r>
            <a:r>
              <a:rPr lang="en-US" sz="2400" dirty="0">
                <a:latin typeface="Dagny OT" panose="020B0504020201020104" pitchFamily="34" charset="77"/>
              </a:rPr>
              <a:t> Classifiers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29087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91C9-D8ED-3845-B1B6-93843F073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F4D8A-54C1-1743-8F4E-20890AB6B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2B2A7-9052-234E-A48F-131EE5A40223}"/>
              </a:ext>
            </a:extLst>
          </p:cNvPr>
          <p:cNvSpPr/>
          <p:nvPr/>
        </p:nvSpPr>
        <p:spPr>
          <a:xfrm>
            <a:off x="0" y="5996226"/>
            <a:ext cx="23543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“We learn from failure, not from success!”</a:t>
            </a:r>
          </a:p>
          <a:p>
            <a:pPr algn="r"/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(Bram Stoker, </a:t>
            </a:r>
            <a:r>
              <a:rPr lang="en-US" sz="1400" i="1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Dracula</a:t>
            </a:r>
            <a:r>
              <a:rPr lang="en-US" sz="14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02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CA" b="1" i="0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1" dirty="0"/>
                  <a:t>NEAREST NEIGHBOURS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89" t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43A2F08-EA86-1444-93E6-DFCFFE1D5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04" y="1787314"/>
            <a:ext cx="5978004" cy="45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SUPPORT VECTOR MACHINES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86330" y="0"/>
            <a:ext cx="81056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[Adapted from Foster &amp; Provost’s</a:t>
            </a:r>
            <a:r>
              <a:rPr lang="en-US" dirty="0">
                <a:latin typeface="Dagny OT" panose="020B0504020201020104" pitchFamily="34" charset="77"/>
                <a:cs typeface="Helvetica" panose="020B0604020202020204" pitchFamily="34" charset="0"/>
              </a:rPr>
              <a:t> </a:t>
            </a:r>
            <a:r>
              <a:rPr lang="en-US" i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Data Science for Business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21BC912-BA5E-F24B-AA63-A07AD0C077F9}"/>
              </a:ext>
            </a:extLst>
          </p:cNvPr>
          <p:cNvCxnSpPr/>
          <p:nvPr/>
        </p:nvCxnSpPr>
        <p:spPr>
          <a:xfrm flipV="1">
            <a:off x="3929063" y="2271713"/>
            <a:ext cx="0" cy="3371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1BE9F4-B520-D846-BC66-2CD014D4787F}"/>
              </a:ext>
            </a:extLst>
          </p:cNvPr>
          <p:cNvCxnSpPr>
            <a:cxnSpLocks/>
          </p:cNvCxnSpPr>
          <p:nvPr/>
        </p:nvCxnSpPr>
        <p:spPr>
          <a:xfrm>
            <a:off x="3929063" y="5643563"/>
            <a:ext cx="409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E30BB9-4FB6-9F47-BE90-FD1EF07C7237}"/>
              </a:ext>
            </a:extLst>
          </p:cNvPr>
          <p:cNvSpPr txBox="1"/>
          <p:nvPr/>
        </p:nvSpPr>
        <p:spPr>
          <a:xfrm>
            <a:off x="3105230" y="3613214"/>
            <a:ext cx="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76645-1B62-C04B-8248-5193E0722B4C}"/>
              </a:ext>
            </a:extLst>
          </p:cNvPr>
          <p:cNvSpPr txBox="1"/>
          <p:nvPr/>
        </p:nvSpPr>
        <p:spPr>
          <a:xfrm>
            <a:off x="5303043" y="6045994"/>
            <a:ext cx="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Balance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A0EDF3-9E8C-2142-9503-144D603F1161}"/>
              </a:ext>
            </a:extLst>
          </p:cNvPr>
          <p:cNvSpPr txBox="1"/>
          <p:nvPr/>
        </p:nvSpPr>
        <p:spPr>
          <a:xfrm>
            <a:off x="7219949" y="4838840"/>
            <a:ext cx="99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agny OT" panose="020B0504020201020104" pitchFamily="34" charset="77"/>
              </a:rPr>
              <a:t>Margin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EB9BE1-4CA3-BB4A-9C65-1D2B3CA8DB68}"/>
              </a:ext>
            </a:extLst>
          </p:cNvPr>
          <p:cNvCxnSpPr/>
          <p:nvPr/>
        </p:nvCxnSpPr>
        <p:spPr>
          <a:xfrm>
            <a:off x="4314825" y="2328863"/>
            <a:ext cx="3157538" cy="30146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8C2D85B-2620-704C-B9FD-BE6B543E9B97}"/>
              </a:ext>
            </a:extLst>
          </p:cNvPr>
          <p:cNvSpPr/>
          <p:nvPr/>
        </p:nvSpPr>
        <p:spPr>
          <a:xfrm>
            <a:off x="4261247" y="3957994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1DA99B8-0918-0741-8033-C639A7FB6019}"/>
              </a:ext>
            </a:extLst>
          </p:cNvPr>
          <p:cNvSpPr/>
          <p:nvPr/>
        </p:nvSpPr>
        <p:spPr>
          <a:xfrm>
            <a:off x="4413647" y="4110394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0419613-CDDF-6E4E-9C56-3E353B60C477}"/>
              </a:ext>
            </a:extLst>
          </p:cNvPr>
          <p:cNvSpPr/>
          <p:nvPr/>
        </p:nvSpPr>
        <p:spPr>
          <a:xfrm>
            <a:off x="4266606" y="4266737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8D5514-6352-F444-AE1B-3A7545062CCC}"/>
              </a:ext>
            </a:extLst>
          </p:cNvPr>
          <p:cNvSpPr/>
          <p:nvPr/>
        </p:nvSpPr>
        <p:spPr>
          <a:xfrm>
            <a:off x="4413647" y="4777046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E5C27D-6D9F-9F43-97E4-027FC6DA089D}"/>
              </a:ext>
            </a:extLst>
          </p:cNvPr>
          <p:cNvSpPr/>
          <p:nvPr/>
        </p:nvSpPr>
        <p:spPr>
          <a:xfrm>
            <a:off x="4827984" y="4204944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E9F687-B068-184F-BCD7-B692F9501818}"/>
              </a:ext>
            </a:extLst>
          </p:cNvPr>
          <p:cNvSpPr/>
          <p:nvPr/>
        </p:nvSpPr>
        <p:spPr>
          <a:xfrm>
            <a:off x="5028011" y="4411886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35E297-38CC-BE47-A6B6-AE9295A694D1}"/>
              </a:ext>
            </a:extLst>
          </p:cNvPr>
          <p:cNvSpPr/>
          <p:nvPr/>
        </p:nvSpPr>
        <p:spPr>
          <a:xfrm>
            <a:off x="5088137" y="4015279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4F5684-A00C-2D40-B6C1-88828F738E3C}"/>
              </a:ext>
            </a:extLst>
          </p:cNvPr>
          <p:cNvSpPr/>
          <p:nvPr/>
        </p:nvSpPr>
        <p:spPr>
          <a:xfrm>
            <a:off x="5594747" y="4738985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E73576-213D-4A44-9D93-BB2A65FFE759}"/>
              </a:ext>
            </a:extLst>
          </p:cNvPr>
          <p:cNvSpPr/>
          <p:nvPr/>
        </p:nvSpPr>
        <p:spPr>
          <a:xfrm>
            <a:off x="5247083" y="4611663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52B3D8-90D9-E841-B9B5-A265708F380F}"/>
              </a:ext>
            </a:extLst>
          </p:cNvPr>
          <p:cNvSpPr/>
          <p:nvPr/>
        </p:nvSpPr>
        <p:spPr>
          <a:xfrm>
            <a:off x="4810125" y="3525262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360D27-530C-054F-A33B-E2075A51F698}"/>
              </a:ext>
            </a:extLst>
          </p:cNvPr>
          <p:cNvSpPr/>
          <p:nvPr/>
        </p:nvSpPr>
        <p:spPr>
          <a:xfrm>
            <a:off x="5413772" y="4350093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0808153-1F0F-8B49-9DEB-668D2AD3BF61}"/>
              </a:ext>
            </a:extLst>
          </p:cNvPr>
          <p:cNvSpPr/>
          <p:nvPr/>
        </p:nvSpPr>
        <p:spPr>
          <a:xfrm>
            <a:off x="6156722" y="5245688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6E773C-BC1A-FE42-B1CB-43166C9296D9}"/>
              </a:ext>
            </a:extLst>
          </p:cNvPr>
          <p:cNvSpPr/>
          <p:nvPr/>
        </p:nvSpPr>
        <p:spPr>
          <a:xfrm>
            <a:off x="4566047" y="4262794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01950CD-A151-524A-9E94-7EB5D7DBEA84}"/>
              </a:ext>
            </a:extLst>
          </p:cNvPr>
          <p:cNvSpPr/>
          <p:nvPr/>
        </p:nvSpPr>
        <p:spPr>
          <a:xfrm>
            <a:off x="4718447" y="4415194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D951A2-34CD-9F47-9C9B-375D5D3D7366}"/>
              </a:ext>
            </a:extLst>
          </p:cNvPr>
          <p:cNvSpPr/>
          <p:nvPr/>
        </p:nvSpPr>
        <p:spPr>
          <a:xfrm>
            <a:off x="4532707" y="4488076"/>
            <a:ext cx="107156" cy="12358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F0B854-59BA-FC40-A6E1-5674D4D3B8B2}"/>
              </a:ext>
            </a:extLst>
          </p:cNvPr>
          <p:cNvSpPr/>
          <p:nvPr/>
        </p:nvSpPr>
        <p:spPr>
          <a:xfrm>
            <a:off x="5855494" y="3177384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8D0535-A7C0-0E42-9707-9F4233092285}"/>
              </a:ext>
            </a:extLst>
          </p:cNvPr>
          <p:cNvSpPr/>
          <p:nvPr/>
        </p:nvSpPr>
        <p:spPr>
          <a:xfrm>
            <a:off x="6486525" y="3679436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6E3BA3-FB84-1745-89E6-C01A3D1B85A4}"/>
              </a:ext>
            </a:extLst>
          </p:cNvPr>
          <p:cNvSpPr/>
          <p:nvPr/>
        </p:nvSpPr>
        <p:spPr>
          <a:xfrm>
            <a:off x="6486525" y="3178758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F2A1EC-4866-D544-BBDA-1678163BA1AA}"/>
              </a:ext>
            </a:extLst>
          </p:cNvPr>
          <p:cNvSpPr/>
          <p:nvPr/>
        </p:nvSpPr>
        <p:spPr>
          <a:xfrm>
            <a:off x="6632376" y="3026164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218633-BF94-0942-A5B9-F2515797E902}"/>
              </a:ext>
            </a:extLst>
          </p:cNvPr>
          <p:cNvSpPr/>
          <p:nvPr/>
        </p:nvSpPr>
        <p:spPr>
          <a:xfrm>
            <a:off x="6999683" y="3648849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3937AE-23AF-0045-8D0B-A07F4D64EDD7}"/>
              </a:ext>
            </a:extLst>
          </p:cNvPr>
          <p:cNvSpPr/>
          <p:nvPr/>
        </p:nvSpPr>
        <p:spPr>
          <a:xfrm>
            <a:off x="6735960" y="3148713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6D474A-158E-2442-880C-B11AEFCADA82}"/>
              </a:ext>
            </a:extLst>
          </p:cNvPr>
          <p:cNvSpPr/>
          <p:nvPr/>
        </p:nvSpPr>
        <p:spPr>
          <a:xfrm>
            <a:off x="7231857" y="3507665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EB6581-9F1B-814C-AF77-0F891D495B21}"/>
              </a:ext>
            </a:extLst>
          </p:cNvPr>
          <p:cNvSpPr/>
          <p:nvPr/>
        </p:nvSpPr>
        <p:spPr>
          <a:xfrm>
            <a:off x="7071122" y="2871359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89336E-3E3B-5345-A520-F41C56A1CE44}"/>
              </a:ext>
            </a:extLst>
          </p:cNvPr>
          <p:cNvSpPr/>
          <p:nvPr/>
        </p:nvSpPr>
        <p:spPr>
          <a:xfrm>
            <a:off x="5973988" y="2351340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D6C509-AAB5-5246-8A7A-B7F67BC105E7}"/>
              </a:ext>
            </a:extLst>
          </p:cNvPr>
          <p:cNvSpPr/>
          <p:nvPr/>
        </p:nvSpPr>
        <p:spPr>
          <a:xfrm>
            <a:off x="7461051" y="2910292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CFF1364-5332-A74A-A129-1232DBFC657E}"/>
              </a:ext>
            </a:extLst>
          </p:cNvPr>
          <p:cNvSpPr/>
          <p:nvPr/>
        </p:nvSpPr>
        <p:spPr>
          <a:xfrm>
            <a:off x="6943725" y="2583192"/>
            <a:ext cx="120253" cy="10001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D14FF4-3277-1B45-A85E-5F15CD64C6C8}"/>
              </a:ext>
            </a:extLst>
          </p:cNvPr>
          <p:cNvCxnSpPr>
            <a:cxnSpLocks/>
          </p:cNvCxnSpPr>
          <p:nvPr/>
        </p:nvCxnSpPr>
        <p:spPr>
          <a:xfrm flipV="1">
            <a:off x="6834188" y="4673457"/>
            <a:ext cx="626863" cy="7486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006AB9-1219-B64A-8D26-6AFE767B7288}"/>
              </a:ext>
            </a:extLst>
          </p:cNvPr>
          <p:cNvCxnSpPr>
            <a:cxnSpLocks/>
          </p:cNvCxnSpPr>
          <p:nvPr/>
        </p:nvCxnSpPr>
        <p:spPr>
          <a:xfrm>
            <a:off x="4086330" y="2837196"/>
            <a:ext cx="2926776" cy="2709299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D08B1A-FE80-FE41-8064-EAFF14F77D04}"/>
              </a:ext>
            </a:extLst>
          </p:cNvPr>
          <p:cNvCxnSpPr>
            <a:cxnSpLocks/>
          </p:cNvCxnSpPr>
          <p:nvPr/>
        </p:nvCxnSpPr>
        <p:spPr>
          <a:xfrm>
            <a:off x="4727646" y="2133826"/>
            <a:ext cx="2926776" cy="2709299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BOUNDARY CLASSIFIERS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16028"/>
            <a:ext cx="4694243" cy="43628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87581" y="-4207"/>
            <a:ext cx="5604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[Images taken from </a:t>
            </a:r>
            <a:r>
              <a:rPr lang="en-US" i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The Elements of Statistical Learning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  <a:endParaRPr lang="en-CA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4395" y="6278913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Linear Regression Classifier</a:t>
            </a:r>
            <a:endParaRPr lang="en-CA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AF13BB-537E-C949-9059-5D8868DB71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25" y="1916029"/>
            <a:ext cx="4686542" cy="43628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4EF839-4EEB-5D4E-8F9E-341C5F730315}"/>
              </a:ext>
            </a:extLst>
          </p:cNvPr>
          <p:cNvSpPr/>
          <p:nvPr/>
        </p:nvSpPr>
        <p:spPr>
          <a:xfrm>
            <a:off x="8124860" y="6272640"/>
            <a:ext cx="252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Optimal Bayes Classifier</a:t>
            </a:r>
            <a:endParaRPr lang="en-CA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78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98A700C-CF5F-7C47-99F0-9547C4234C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00" y="1915200"/>
            <a:ext cx="4686879" cy="436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B7706A-E75A-9548-80E9-46AA818523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15200"/>
            <a:ext cx="4603078" cy="436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NEAREST NEIGHBOURS CLASSIFIERS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791436" y="-4207"/>
            <a:ext cx="44005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[Images taken from </a:t>
            </a:r>
            <a:r>
              <a:rPr lang="en-US" sz="1400" i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The Elements of Statistical Learning</a:t>
            </a:r>
            <a:r>
              <a:rPr lang="en-US" sz="14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  <a:endParaRPr lang="en-CA" sz="14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B3EA28-C56A-0E43-AB39-F10098D0578B}"/>
              </a:ext>
            </a:extLst>
          </p:cNvPr>
          <p:cNvSpPr/>
          <p:nvPr/>
        </p:nvSpPr>
        <p:spPr>
          <a:xfrm>
            <a:off x="2914758" y="6295987"/>
            <a:ext cx="1516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1NN Classifier</a:t>
            </a:r>
            <a:endParaRPr lang="en-CA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63E5A3-09FA-B544-8DF0-327F771A06CD}"/>
              </a:ext>
            </a:extLst>
          </p:cNvPr>
          <p:cNvSpPr/>
          <p:nvPr/>
        </p:nvSpPr>
        <p:spPr>
          <a:xfrm>
            <a:off x="8499341" y="6295987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15NN Classifier</a:t>
            </a:r>
            <a:endParaRPr lang="en-CA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0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67E85-CAD2-3645-A8B6-C99230783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034" y="2171700"/>
            <a:ext cx="5001932" cy="414076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Decision trees are perhaps the most </a:t>
            </a:r>
            <a:r>
              <a:rPr lang="en-CA" sz="2400" b="1" dirty="0">
                <a:latin typeface="Dagny OT" panose="020B0504020201020104" pitchFamily="34" charset="77"/>
              </a:rPr>
              <a:t>intuitive</a:t>
            </a:r>
            <a:r>
              <a:rPr lang="en-CA" sz="2400" dirty="0">
                <a:latin typeface="Dagny OT" panose="020B0504020201020104" pitchFamily="34" charset="77"/>
              </a:rPr>
              <a:t> of these methods.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Classification is achieved by following a path up the tree, from its </a:t>
            </a:r>
            <a:r>
              <a:rPr lang="en-CA" sz="2400" b="1" dirty="0">
                <a:latin typeface="Dagny OT" panose="020B0504020201020104" pitchFamily="34" charset="77"/>
              </a:rPr>
              <a:t>root</a:t>
            </a:r>
            <a:r>
              <a:rPr lang="en-CA" sz="2400" dirty="0">
                <a:latin typeface="Dagny OT" panose="020B0504020201020104" pitchFamily="34" charset="77"/>
              </a:rPr>
              <a:t>, through its </a:t>
            </a:r>
            <a:r>
              <a:rPr lang="en-CA" sz="2400" b="1" dirty="0">
                <a:latin typeface="Dagny OT" panose="020B0504020201020104" pitchFamily="34" charset="77"/>
              </a:rPr>
              <a:t>branches</a:t>
            </a:r>
            <a:r>
              <a:rPr lang="en-CA" sz="2400" dirty="0">
                <a:latin typeface="Dagny OT" panose="020B0504020201020104" pitchFamily="34" charset="77"/>
              </a:rPr>
              <a:t>, and ending at its </a:t>
            </a:r>
            <a:r>
              <a:rPr lang="en-CA" sz="2400" b="1" dirty="0">
                <a:latin typeface="Dagny OT" panose="020B0504020201020104" pitchFamily="34" charset="77"/>
              </a:rPr>
              <a:t>leaves</a:t>
            </a:r>
            <a:r>
              <a:rPr lang="en-CA" sz="2400" dirty="0">
                <a:latin typeface="Dagny OT" panose="020B0504020201020104" pitchFamily="34" charset="77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DF834-E60B-3448-A36A-98B82F0DD1D2}"/>
              </a:ext>
            </a:extLst>
          </p:cNvPr>
          <p:cNvSpPr/>
          <p:nvPr/>
        </p:nvSpPr>
        <p:spPr>
          <a:xfrm>
            <a:off x="6036249" y="0"/>
            <a:ext cx="6104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[adapted from A. Ng, K. Soo, </a:t>
            </a:r>
            <a:r>
              <a:rPr lang="en-CA" i="1" dirty="0" err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Numsense</a:t>
            </a:r>
            <a:r>
              <a:rPr lang="en-CA" i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!</a:t>
            </a:r>
            <a:r>
              <a:rPr lang="en-CA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, Surviving a Disaster]</a:t>
            </a:r>
            <a:endParaRPr lang="en-US" dirty="0">
              <a:latin typeface="Dagny OT" panose="020B05040202010201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420CC-8EDC-C049-9818-27BB7A7D07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80082" y="2171700"/>
            <a:ext cx="5939819" cy="33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5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To make a </a:t>
            </a:r>
            <a:r>
              <a:rPr lang="en-CA" sz="2400" b="1" dirty="0">
                <a:latin typeface="Dagny OT" panose="020B0504020201020104" pitchFamily="34" charset="77"/>
              </a:rPr>
              <a:t>prediction</a:t>
            </a:r>
            <a:r>
              <a:rPr lang="en-CA" sz="2400" dirty="0">
                <a:latin typeface="Dagny OT" panose="020B0504020201020104" pitchFamily="34" charset="77"/>
              </a:rPr>
              <a:t> for a new instance, follow the path down the tree, reading the prediction directly once a leaf is reached.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Creating the tree and traversing it might be </a:t>
            </a:r>
            <a:r>
              <a:rPr lang="en-CA" sz="2400" b="1" dirty="0">
                <a:latin typeface="Dagny OT" panose="020B0504020201020104" pitchFamily="34" charset="77"/>
              </a:rPr>
              <a:t>time-consuming</a:t>
            </a:r>
            <a:r>
              <a:rPr lang="en-CA" sz="2400" dirty="0">
                <a:latin typeface="Dagny OT" panose="020B0504020201020104" pitchFamily="34" charset="77"/>
              </a:rPr>
              <a:t> if there are too many variables.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Prediction accuracy can be a concern in trees whose growth is </a:t>
            </a:r>
            <a:r>
              <a:rPr lang="en-CA" sz="2400" b="1" dirty="0">
                <a:latin typeface="Dagny OT" panose="020B0504020201020104" pitchFamily="34" charset="77"/>
              </a:rPr>
              <a:t>unchecked</a:t>
            </a:r>
            <a:r>
              <a:rPr lang="en-CA" sz="2400" dirty="0">
                <a:latin typeface="Dagny OT" panose="020B0504020201020104" pitchFamily="34" charset="77"/>
              </a:rPr>
              <a:t>. In practice, the criterion of </a:t>
            </a:r>
            <a:r>
              <a:rPr lang="en-CA" sz="2400" b="1" dirty="0">
                <a:latin typeface="Dagny OT" panose="020B0504020201020104" pitchFamily="34" charset="77"/>
              </a:rPr>
              <a:t>purity</a:t>
            </a:r>
            <a:r>
              <a:rPr lang="en-CA" sz="2400" dirty="0">
                <a:latin typeface="Dagny OT" panose="020B0504020201020104" pitchFamily="34" charset="77"/>
              </a:rPr>
              <a:t> at the leaf-level is linked to bad prediction rates for new instances.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other criteria are often used to prune trees, which may lead to </a:t>
            </a:r>
            <a:r>
              <a:rPr lang="en-CA" b="1" i="0" dirty="0">
                <a:latin typeface="Dagny OT" panose="020B0504020201020104" pitchFamily="34" charset="77"/>
              </a:rPr>
              <a:t>impure</a:t>
            </a:r>
            <a:r>
              <a:rPr lang="en-CA" i="0" dirty="0">
                <a:latin typeface="Dagny OT" panose="020B0504020201020104" pitchFamily="34" charset="77"/>
              </a:rPr>
              <a:t> leaves (i.e. with non-trivial entropy).</a:t>
            </a:r>
          </a:p>
        </p:txBody>
      </p:sp>
    </p:spTree>
    <p:extLst>
      <p:ext uri="{BB962C8B-B14F-4D97-AF65-F5344CB8AC3E}">
        <p14:creationId xmlns:p14="http://schemas.microsoft.com/office/powerpoint/2010/main" val="63952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TREES</a:t>
            </a:r>
            <a:br>
              <a:rPr lang="en-US" b="1" dirty="0"/>
            </a:br>
            <a:r>
              <a:rPr lang="en-US" b="1" dirty="0"/>
              <a:t>STRENGTHS AND LIMITATIONS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11517"/>
            <a:ext cx="4595734" cy="3581400"/>
          </a:xfrm>
        </p:spPr>
        <p:txBody>
          <a:bodyPr/>
          <a:lstStyle/>
          <a:p>
            <a:pPr marL="155448" indent="0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Strengths:</a:t>
            </a:r>
          </a:p>
          <a:p>
            <a:pPr marL="10287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CA" b="1" i="0" dirty="0">
                <a:latin typeface="Dagny OT" panose="020B0504020201020104" pitchFamily="34" charset="77"/>
              </a:rPr>
              <a:t>white box </a:t>
            </a:r>
            <a:r>
              <a:rPr lang="en-CA" i="0" dirty="0">
                <a:latin typeface="Dagny OT" panose="020B0504020201020104" pitchFamily="34" charset="77"/>
              </a:rPr>
              <a:t>model</a:t>
            </a:r>
          </a:p>
          <a:p>
            <a:pPr marL="10287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can be used with </a:t>
            </a:r>
            <a:r>
              <a:rPr lang="en-CA" b="1" i="0" dirty="0">
                <a:latin typeface="Dagny OT" panose="020B0504020201020104" pitchFamily="34" charset="77"/>
              </a:rPr>
              <a:t>incomplete</a:t>
            </a:r>
            <a:r>
              <a:rPr lang="en-CA" i="0" dirty="0">
                <a:latin typeface="Dagny OT" panose="020B0504020201020104" pitchFamily="34" charset="77"/>
              </a:rPr>
              <a:t> datasets</a:t>
            </a:r>
          </a:p>
          <a:p>
            <a:pPr marL="10287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CA" b="1" i="0" dirty="0">
                <a:latin typeface="Dagny OT" panose="020B0504020201020104" pitchFamily="34" charset="77"/>
              </a:rPr>
              <a:t>built-in</a:t>
            </a:r>
            <a:r>
              <a:rPr lang="en-CA" i="0" dirty="0">
                <a:latin typeface="Dagny OT" panose="020B0504020201020104" pitchFamily="34" charset="77"/>
              </a:rPr>
              <a:t> feature selection</a:t>
            </a:r>
          </a:p>
          <a:p>
            <a:pPr marL="10287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makes </a:t>
            </a:r>
            <a:r>
              <a:rPr lang="en-CA" b="1" i="0" dirty="0">
                <a:latin typeface="Dagny OT" panose="020B0504020201020104" pitchFamily="34" charset="77"/>
              </a:rPr>
              <a:t>no assumption </a:t>
            </a:r>
            <a:r>
              <a:rPr lang="en-CA" i="0" dirty="0">
                <a:latin typeface="Dagny OT" panose="020B0504020201020104" pitchFamily="34" charset="77"/>
              </a:rPr>
              <a:t>about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6DDE7C-73B7-F44D-9378-BAE2487DD8C8}"/>
              </a:ext>
            </a:extLst>
          </p:cNvPr>
          <p:cNvSpPr txBox="1">
            <a:spLocks/>
          </p:cNvSpPr>
          <p:nvPr/>
        </p:nvSpPr>
        <p:spPr>
          <a:xfrm>
            <a:off x="5786022" y="2252150"/>
            <a:ext cx="5943523" cy="4140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/>
            <a:r>
              <a:rPr lang="en-CA" b="1" dirty="0"/>
              <a:t>Limitations: </a:t>
            </a:r>
          </a:p>
          <a:p>
            <a:pPr marL="744300" lvl="1" indent="-342900">
              <a:buClr>
                <a:schemeClr val="tx2"/>
              </a:buClr>
              <a:buFont typeface="Wingdings" pitchFamily="2" charset="2"/>
              <a:buChar char="§"/>
            </a:pPr>
            <a:r>
              <a:rPr lang="en-CA" b="1" dirty="0"/>
              <a:t>not as accurate </a:t>
            </a:r>
            <a:r>
              <a:rPr lang="en-CA" dirty="0"/>
              <a:t>as other algorithms (usually)</a:t>
            </a:r>
          </a:p>
          <a:p>
            <a:pPr marL="744300" lvl="1" indent="-342900">
              <a:buClr>
                <a:schemeClr val="tx2"/>
              </a:buClr>
              <a:buFont typeface="Wingdings" pitchFamily="2" charset="2"/>
              <a:buChar char="§"/>
            </a:pPr>
            <a:r>
              <a:rPr lang="en-CA" b="1" dirty="0"/>
              <a:t>not robust</a:t>
            </a:r>
          </a:p>
          <a:p>
            <a:pPr marL="744300" lvl="1" indent="-342900">
              <a:buClr>
                <a:schemeClr val="tx2"/>
              </a:buClr>
              <a:buFont typeface="Wingdings" pitchFamily="2" charset="2"/>
              <a:buChar char="§"/>
            </a:pPr>
            <a:r>
              <a:rPr lang="en-CA" dirty="0"/>
              <a:t>particularly vulnerable to </a:t>
            </a:r>
            <a:r>
              <a:rPr lang="en-CA" b="1" dirty="0"/>
              <a:t>overfitting</a:t>
            </a:r>
            <a:endParaRPr lang="en-CA" dirty="0"/>
          </a:p>
          <a:p>
            <a:pPr marL="744300" lvl="1" indent="-342900">
              <a:buClr>
                <a:schemeClr val="tx2"/>
              </a:buClr>
              <a:buFont typeface="Wingdings" pitchFamily="2" charset="2"/>
              <a:buChar char="§"/>
            </a:pPr>
            <a:r>
              <a:rPr lang="en-CA" dirty="0"/>
              <a:t>optimal decision tree learning is </a:t>
            </a:r>
            <a:r>
              <a:rPr lang="en-CA" b="1" dirty="0"/>
              <a:t>NP-complete</a:t>
            </a:r>
          </a:p>
          <a:p>
            <a:pPr marL="744300" lvl="1" indent="-342900">
              <a:buClr>
                <a:schemeClr val="tx2"/>
              </a:buClr>
              <a:buFont typeface="Wingdings" pitchFamily="2" charset="2"/>
              <a:buChar char="§"/>
            </a:pPr>
            <a:r>
              <a:rPr lang="en-CA" dirty="0"/>
              <a:t>biased towards categorical features with high number of levels </a:t>
            </a:r>
          </a:p>
        </p:txBody>
      </p:sp>
    </p:spTree>
    <p:extLst>
      <p:ext uri="{BB962C8B-B14F-4D97-AF65-F5344CB8AC3E}">
        <p14:creationId xmlns:p14="http://schemas.microsoft.com/office/powerpoint/2010/main" val="411831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 TREE NOTES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Splitting Metrics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information gain, Gini impurity, variance reduction, etc. 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Common Algorithms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iterative </a:t>
            </a:r>
            <a:r>
              <a:rPr lang="en-CA" i="0" dirty="0" err="1">
                <a:latin typeface="Dagny OT" panose="020B0504020201020104" pitchFamily="34" charset="77"/>
              </a:rPr>
              <a:t>Dichotomiser</a:t>
            </a:r>
            <a:r>
              <a:rPr lang="en-CA" i="0" dirty="0">
                <a:latin typeface="Dagny OT" panose="020B0504020201020104" pitchFamily="34" charset="77"/>
              </a:rPr>
              <a:t> 3, C4.0, C4.5, CHAID, MARS, CI trees, CART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decision trees can also be combined together using boosting algorithms (</a:t>
            </a:r>
            <a:r>
              <a:rPr lang="en-CA" b="1" i="0" dirty="0">
                <a:latin typeface="Dagny OT" panose="020B0504020201020104" pitchFamily="34" charset="77"/>
              </a:rPr>
              <a:t>AdaBoost</a:t>
            </a:r>
            <a:r>
              <a:rPr lang="en-CA" i="0" dirty="0">
                <a:latin typeface="Dagny OT" panose="020B0504020201020104" pitchFamily="34" charset="77"/>
              </a:rPr>
              <a:t>) or </a:t>
            </a:r>
            <a:r>
              <a:rPr lang="en-CA" b="1" i="0" dirty="0">
                <a:latin typeface="Dagny OT" panose="020B0504020201020104" pitchFamily="34" charset="77"/>
              </a:rPr>
              <a:t>Random Forests</a:t>
            </a:r>
            <a:r>
              <a:rPr lang="en-CA" i="0" dirty="0">
                <a:latin typeface="Dagny OT" panose="020B0504020201020104" pitchFamily="34" charset="77"/>
              </a:rPr>
              <a:t>, providing a type of voting procedure (</a:t>
            </a:r>
            <a:r>
              <a:rPr lang="en-CA" b="1" i="0" dirty="0">
                <a:latin typeface="Dagny OT" panose="020B0504020201020104" pitchFamily="34" charset="77"/>
              </a:rPr>
              <a:t>Ensemble Learning</a:t>
            </a:r>
            <a:r>
              <a:rPr lang="en-CA" i="0" dirty="0">
                <a:latin typeface="Dagny OT" panose="020B0504020201020104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5702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48D5-5DB7-194F-A093-D58710C7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OTHER POINTS TO PONDER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8981-B927-4549-8491-2B0C74634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Classification is linked to </a:t>
            </a:r>
            <a:r>
              <a:rPr lang="en-CA" sz="2400" b="1" dirty="0">
                <a:latin typeface="Dagny OT" panose="020B0504020201020104" pitchFamily="34" charset="77"/>
              </a:rPr>
              <a:t>probability estimation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approaches based on regression models could prove fruitful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Rare occurrences</a:t>
            </a:r>
            <a:r>
              <a:rPr lang="en-CA" sz="2400" dirty="0">
                <a:latin typeface="Dagny OT" panose="020B0504020201020104" pitchFamily="34" charset="77"/>
              </a:rPr>
              <a:t> (often more interesting/important) continue to plague classification attempts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historical data at Fukushima's nuclear reactor prior to the meltdown could not have been used to learn about meltdowns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No Free-Lunch Theorem:</a:t>
            </a:r>
            <a:r>
              <a:rPr lang="en-CA" sz="2400" dirty="0">
                <a:latin typeface="Dagny OT" panose="020B0504020201020104" pitchFamily="34" charset="77"/>
              </a:rPr>
              <a:t> no classifier works best for all data. 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77"/>
              <a:cs typeface="Helvetica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400" dirty="0">
                <a:latin typeface="Dagny OT" panose="020B0504020201020104" pitchFamily="34" charset="77"/>
                <a:cs typeface="Helvetica" panose="020B0604020202020204" pitchFamily="34" charset="0"/>
              </a:rPr>
              <a:t>With big datasets, algorithms must also consider efficiency.</a:t>
            </a:r>
          </a:p>
        </p:txBody>
      </p:sp>
    </p:spTree>
    <p:extLst>
      <p:ext uri="{BB962C8B-B14F-4D97-AF65-F5344CB8AC3E}">
        <p14:creationId xmlns:p14="http://schemas.microsoft.com/office/powerpoint/2010/main" val="191728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48D5-5DB7-194F-A093-D58710C7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PERFORMANCE EVALUATION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8981-B927-4549-8491-2B0C74634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Classifiers are evaluated on the testing set.</a:t>
            </a:r>
          </a:p>
          <a:p>
            <a:pPr algn="just">
              <a:lnSpc>
                <a:spcPct val="100000"/>
              </a:lnSpc>
            </a:pPr>
            <a:endParaRPr lang="en-CA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Ideally, a good classifier would have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400" dirty="0">
                <a:latin typeface="Dagny OT" panose="020B0504020201020104" pitchFamily="34" charset="77"/>
              </a:rPr>
              <a:t>high rates of both </a:t>
            </a:r>
            <a:r>
              <a:rPr lang="en-CA" sz="2400" b="1" dirty="0">
                <a:latin typeface="Dagny OT" panose="020B0504020201020104" pitchFamily="34" charset="77"/>
              </a:rPr>
              <a:t>True Positives </a:t>
            </a:r>
            <a:r>
              <a:rPr lang="en-CA" sz="2400" dirty="0">
                <a:latin typeface="Dagny OT" panose="020B0504020201020104" pitchFamily="34" charset="77"/>
              </a:rPr>
              <a:t>(TP) and </a:t>
            </a:r>
            <a:r>
              <a:rPr lang="en-CA" sz="2400" b="1" dirty="0">
                <a:latin typeface="Dagny OT" panose="020B0504020201020104" pitchFamily="34" charset="77"/>
              </a:rPr>
              <a:t>True Negatives </a:t>
            </a:r>
            <a:r>
              <a:rPr lang="en-CA" sz="2400" dirty="0">
                <a:latin typeface="Dagny OT" panose="020B0504020201020104" pitchFamily="34" charset="77"/>
              </a:rPr>
              <a:t>(TN), and 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sz="2400" dirty="0">
                <a:latin typeface="Dagny OT" panose="020B0504020201020104" pitchFamily="34" charset="77"/>
              </a:rPr>
              <a:t>low rates of both </a:t>
            </a:r>
            <a:r>
              <a:rPr lang="en-CA" sz="2400" b="1" dirty="0">
                <a:latin typeface="Dagny OT" panose="020B0504020201020104" pitchFamily="34" charset="77"/>
              </a:rPr>
              <a:t>False Positives </a:t>
            </a:r>
            <a:r>
              <a:rPr lang="en-CA" sz="2400" dirty="0">
                <a:latin typeface="Dagny OT" panose="020B0504020201020104" pitchFamily="34" charset="77"/>
              </a:rPr>
              <a:t>(FP) and </a:t>
            </a:r>
            <a:r>
              <a:rPr lang="en-CA" sz="2400" b="1" dirty="0">
                <a:latin typeface="Dagny OT" panose="020B0504020201020104" pitchFamily="34" charset="77"/>
              </a:rPr>
              <a:t>False Negatives </a:t>
            </a:r>
            <a:r>
              <a:rPr lang="en-CA" sz="2400" dirty="0">
                <a:latin typeface="Dagny OT" panose="020B0504020201020104" pitchFamily="34" charset="77"/>
              </a:rPr>
              <a:t>(FN).</a:t>
            </a:r>
          </a:p>
          <a:p>
            <a:pPr algn="just">
              <a:lnSpc>
                <a:spcPct val="100000"/>
              </a:lnSpc>
            </a:pPr>
            <a:endParaRPr lang="en-CA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Evaluation metrics mean very little on their own: context requires comparison with </a:t>
            </a:r>
            <a:r>
              <a:rPr lang="en-CA" sz="2400" b="1" dirty="0">
                <a:latin typeface="Dagny OT" panose="020B0504020201020104" pitchFamily="34" charset="77"/>
              </a:rPr>
              <a:t>other classifiers</a:t>
            </a:r>
            <a:r>
              <a:rPr lang="en-CA" sz="2400" dirty="0">
                <a:latin typeface="Dagny OT" panose="020B0504020201020104" pitchFamily="34" charset="77"/>
              </a:rPr>
              <a:t>, and </a:t>
            </a:r>
            <a:r>
              <a:rPr lang="en-CA" sz="2400" b="1" dirty="0">
                <a:latin typeface="Dagny OT" panose="020B0504020201020104" pitchFamily="34" charset="77"/>
              </a:rPr>
              <a:t>other evaluation metrics</a:t>
            </a:r>
            <a:r>
              <a:rPr lang="en-CA" sz="2400" dirty="0">
                <a:latin typeface="Dagny OT" panose="020B0504020201020104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2969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DATA SCIENCE? (REPRISE)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901" y="2171700"/>
            <a:ext cx="10263353" cy="3581400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Data Science (DS) is the collection of processes by which </a:t>
            </a:r>
            <a:b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</a:b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we extract useful and </a:t>
            </a:r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actionable insights 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from data.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(paraphrased from T. </a:t>
            </a:r>
            <a:r>
              <a:rPr lang="en-US" sz="1800" dirty="0" err="1">
                <a:latin typeface="Dagny OT" panose="020B0504020201020104" pitchFamily="34" charset="77"/>
                <a:ea typeface="Helvetica Light" charset="0"/>
                <a:cs typeface="Helvetica Light" charset="0"/>
              </a:rPr>
              <a:t>Kwartler</a:t>
            </a:r>
            <a:r>
              <a:rPr lang="en-US" sz="18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DS is the </a:t>
            </a:r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working intersection 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of statistics, engineering, computer science, domain expertise, and “hacking.” It involves two main thrusts: </a:t>
            </a:r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analytics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 (counting things) and </a:t>
            </a:r>
            <a:r>
              <a:rPr lang="en-US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inventing new techniques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 to draw insights from data.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(paraphrased from H. Mason)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>
                <a:latin typeface="Dagny OT" panose="020B0504020201020104" pitchFamily="34" charset="77"/>
              </a:rPr>
              <a:t>Data science is about </a:t>
            </a:r>
            <a:r>
              <a:rPr lang="en-US" b="1" dirty="0">
                <a:latin typeface="Dagny OT" panose="020B0504020201020104" pitchFamily="34" charset="77"/>
              </a:rPr>
              <a:t>asking the right questions </a:t>
            </a:r>
            <a:r>
              <a:rPr lang="en-US" dirty="0">
                <a:latin typeface="Dagny OT" panose="020B0504020201020104" pitchFamily="34" charset="77"/>
              </a:rPr>
              <a:t>and </a:t>
            </a:r>
            <a:r>
              <a:rPr lang="en-US" b="1" dirty="0">
                <a:latin typeface="Dagny OT" panose="020B0504020201020104" pitchFamily="34" charset="77"/>
              </a:rPr>
              <a:t>accepting imaginative solutions</a:t>
            </a:r>
            <a:r>
              <a:rPr lang="en-US" dirty="0">
                <a:latin typeface="Dagny OT" panose="020B0504020201020104" pitchFamily="34" charset="77"/>
              </a:rPr>
              <a:t>; in the battle between “tried, tested, and true” and “disruptive data science”, with whom do you side?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 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8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(P. Boily)</a:t>
            </a:r>
            <a:endParaRPr lang="en-CA" sz="1800" dirty="0">
              <a:latin typeface="Dagny OT" panose="020B0504020201020104" pitchFamily="34" charset="77"/>
              <a:cs typeface="Helvetica" panose="020B0604020202020204" pitchFamily="34" charset="0"/>
            </a:endParaRPr>
          </a:p>
          <a:p>
            <a:pPr marL="0" indent="0" algn="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en-US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4694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84901B-4628-D240-AB27-65E168BC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99" y="1644852"/>
            <a:ext cx="11106001" cy="52131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635B37F-7B7B-B847-AF43-C16551F0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PERFORMANCE EVALUATION</a:t>
            </a:r>
          </a:p>
        </p:txBody>
      </p:sp>
    </p:spTree>
    <p:extLst>
      <p:ext uri="{BB962C8B-B14F-4D97-AF65-F5344CB8AC3E}">
        <p14:creationId xmlns:p14="http://schemas.microsoft.com/office/powerpoint/2010/main" val="2218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– KYPHOSIS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7604234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Kyphosis is a medical condition related to the excessive convex curvature of the spine. Corrective spinal surgery is at times performed on children.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dataset has 81 observations and 4 attributes:</a:t>
            </a:r>
          </a:p>
          <a:p>
            <a:pPr lvl="1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kyphosis </a:t>
            </a:r>
            <a:r>
              <a:rPr lang="en-US" i="0" dirty="0">
                <a:latin typeface="Dagny OT" panose="020B0504020201020104" pitchFamily="34" charset="77"/>
              </a:rPr>
              <a:t>(absent or present after operation)</a:t>
            </a:r>
          </a:p>
          <a:p>
            <a:pPr lvl="1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age</a:t>
            </a:r>
            <a:r>
              <a:rPr lang="en-US" i="0" dirty="0">
                <a:latin typeface="Dagny OT" panose="020B0504020201020104" pitchFamily="34" charset="77"/>
              </a:rPr>
              <a:t> (at time of operation, in months)</a:t>
            </a:r>
          </a:p>
          <a:p>
            <a:pPr lvl="1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number </a:t>
            </a:r>
            <a:r>
              <a:rPr lang="en-US" i="0" dirty="0">
                <a:latin typeface="Dagny OT" panose="020B0504020201020104" pitchFamily="34" charset="77"/>
              </a:rPr>
              <a:t>(of vertebrae involved)</a:t>
            </a:r>
          </a:p>
          <a:p>
            <a:pPr lvl="1" algn="just">
              <a:lnSpc>
                <a:spcPct val="100000"/>
              </a:lnSpc>
              <a:buFont typeface="Wingdings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start</a:t>
            </a:r>
            <a:r>
              <a:rPr lang="en-US" i="0" dirty="0">
                <a:latin typeface="Dagny OT" panose="020B0504020201020104" pitchFamily="34" charset="77"/>
              </a:rPr>
              <a:t> (topmost vertebra operated 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7696D-CB19-AB4F-AE69-94B6097B8E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11985" y="2379124"/>
            <a:ext cx="2458948" cy="34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8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78B6FB-8B32-8243-BE8E-C1609495C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– KYPHOSIS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question of interest for this natural dataset is how the three explanatory attributes might impact the operation’s success.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We use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rpart</a:t>
            </a:r>
            <a:r>
              <a:rPr lang="en-US" sz="2400" dirty="0">
                <a:latin typeface="Dagny OT" panose="020B0504020201020104" pitchFamily="34" charset="77"/>
              </a:rPr>
              <a:t> implementation of CART to generate candidate decision trees.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  <a:cs typeface="Helvetica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  <a:cs typeface="Helvetica" panose="020B0604020202020204" pitchFamily="34" charset="0"/>
              </a:rPr>
              <a:t>Strictly speaking, this is not a predictive supervised task as we treat the entire dataset as a training set (no hold-out testing observations).</a:t>
            </a:r>
          </a:p>
        </p:txBody>
      </p:sp>
    </p:spTree>
    <p:extLst>
      <p:ext uri="{BB962C8B-B14F-4D97-AF65-F5344CB8AC3E}">
        <p14:creationId xmlns:p14="http://schemas.microsoft.com/office/powerpoint/2010/main" val="341000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8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/>
          <a:stretch/>
        </p:blipFill>
        <p:spPr>
          <a:xfrm>
            <a:off x="6407084" y="1784886"/>
            <a:ext cx="5784811" cy="45402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2A085-31C7-EC45-885C-F957698BD0B6}"/>
              </a:ext>
            </a:extLst>
          </p:cNvPr>
          <p:cNvSpPr txBox="1"/>
          <p:nvPr/>
        </p:nvSpPr>
        <p:spPr>
          <a:xfrm>
            <a:off x="1437270" y="4746300"/>
            <a:ext cx="133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solidFill>
                  <a:srgbClr val="0070C0"/>
                </a:solidFill>
                <a:latin typeface="Dagny OT" panose="020B0504020201020104" pitchFamily="34" charset="77"/>
              </a:rPr>
              <a:t>present</a:t>
            </a:r>
          </a:p>
          <a:p>
            <a:pPr algn="ctr"/>
            <a:r>
              <a:rPr lang="en-CA" b="1" dirty="0">
                <a:solidFill>
                  <a:srgbClr val="FF0000"/>
                </a:solidFill>
                <a:latin typeface="Dagny OT" panose="020B0504020201020104" pitchFamily="34" charset="77"/>
              </a:rPr>
              <a:t>absent</a:t>
            </a:r>
            <a:endParaRPr lang="en-US" b="1" dirty="0">
              <a:solidFill>
                <a:srgbClr val="FF0000"/>
              </a:solidFill>
              <a:latin typeface="Dagny OT" panose="020B05040202010201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DDE0A1-5D27-AF40-9E11-0D8289732E4C}"/>
              </a:ext>
            </a:extLst>
          </p:cNvPr>
          <p:cNvSpPr/>
          <p:nvPr/>
        </p:nvSpPr>
        <p:spPr>
          <a:xfrm>
            <a:off x="8713376" y="1690688"/>
            <a:ext cx="2490320" cy="1700212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D7805E-D1A6-6B41-AC93-C7467DF087A1}"/>
              </a:ext>
            </a:extLst>
          </p:cNvPr>
          <p:cNvSpPr/>
          <p:nvPr/>
        </p:nvSpPr>
        <p:spPr>
          <a:xfrm>
            <a:off x="4561470" y="1465732"/>
            <a:ext cx="774982" cy="1654968"/>
          </a:xfrm>
          <a:prstGeom prst="rect">
            <a:avLst/>
          </a:prstGeom>
          <a:solidFill>
            <a:srgbClr val="5B9BD5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4F84FA-3D1D-6848-A773-8AB97656A14F}"/>
              </a:ext>
            </a:extLst>
          </p:cNvPr>
          <p:cNvSpPr/>
          <p:nvPr/>
        </p:nvSpPr>
        <p:spPr>
          <a:xfrm>
            <a:off x="5817782" y="1465732"/>
            <a:ext cx="506730" cy="1654968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E08BD-F11B-AE4B-9F75-403AD603D361}"/>
              </a:ext>
            </a:extLst>
          </p:cNvPr>
          <p:cNvSpPr/>
          <p:nvPr/>
        </p:nvSpPr>
        <p:spPr>
          <a:xfrm>
            <a:off x="6415989" y="2719388"/>
            <a:ext cx="2244188" cy="1700212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BA3279-8E0C-F440-AA41-3C7D88699DD3}"/>
              </a:ext>
            </a:extLst>
          </p:cNvPr>
          <p:cNvSpPr/>
          <p:nvPr/>
        </p:nvSpPr>
        <p:spPr>
          <a:xfrm>
            <a:off x="5337440" y="2665088"/>
            <a:ext cx="480342" cy="455612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09125-30BE-7F40-AF93-645465AE7F24}"/>
              </a:ext>
            </a:extLst>
          </p:cNvPr>
          <p:cNvSpPr/>
          <p:nvPr/>
        </p:nvSpPr>
        <p:spPr>
          <a:xfrm>
            <a:off x="7609595" y="3810176"/>
            <a:ext cx="2260601" cy="154591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569C94-7E3A-CB4E-8ACD-6EDCD4A4D987}"/>
              </a:ext>
            </a:extLst>
          </p:cNvPr>
          <p:cNvSpPr/>
          <p:nvPr/>
        </p:nvSpPr>
        <p:spPr>
          <a:xfrm>
            <a:off x="5337440" y="1465732"/>
            <a:ext cx="480342" cy="765968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306146-3F19-F048-A862-197C0B5DCD2D}"/>
              </a:ext>
            </a:extLst>
          </p:cNvPr>
          <p:cNvSpPr/>
          <p:nvPr/>
        </p:nvSpPr>
        <p:spPr>
          <a:xfrm>
            <a:off x="8993895" y="4731762"/>
            <a:ext cx="2209801" cy="1715115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25707-00AF-D747-B441-1B6EDEEF5B97}"/>
              </a:ext>
            </a:extLst>
          </p:cNvPr>
          <p:cNvSpPr/>
          <p:nvPr/>
        </p:nvSpPr>
        <p:spPr>
          <a:xfrm>
            <a:off x="5338428" y="2231700"/>
            <a:ext cx="480342" cy="433388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DCFC72-64E5-8447-BC98-36EC2E30F75E}"/>
              </a:ext>
            </a:extLst>
          </p:cNvPr>
          <p:cNvSpPr/>
          <p:nvPr/>
        </p:nvSpPr>
        <p:spPr>
          <a:xfrm>
            <a:off x="11203696" y="5356089"/>
            <a:ext cx="1010234" cy="109078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931F24D-2129-2B4D-8539-252F218DBE4C}"/>
              </a:ext>
            </a:extLst>
          </p:cNvPr>
          <p:cNvSpPr txBox="1">
            <a:spLocks/>
          </p:cNvSpPr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EXAMPLE – KYPHOSIS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A82950C-7D36-E147-822D-D4CFDB20C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54" y="1286699"/>
            <a:ext cx="5791304" cy="554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– KYPHOSIS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FA665-71B8-6243-88E8-A484C6DC5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We train a model on 50 randomly selected observations and evaluate the performance on the remaining 31 observations.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7E4C334-A90C-744D-BE81-C5E0EBEC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5377" y="3265770"/>
            <a:ext cx="11086925" cy="25931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DD94DD-9CD1-0B48-93F7-4254E86B20FC}"/>
              </a:ext>
            </a:extLst>
          </p:cNvPr>
          <p:cNvSpPr/>
          <p:nvPr/>
        </p:nvSpPr>
        <p:spPr>
          <a:xfrm>
            <a:off x="4997961" y="6172200"/>
            <a:ext cx="2901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>
                <a:solidFill>
                  <a:schemeClr val="tx2"/>
                </a:solidFill>
                <a:latin typeface="Dagny OT" panose="020B0504020201020104" pitchFamily="34" charset="77"/>
                <a:cs typeface="Helvetica" panose="020B0604020202020204" pitchFamily="34" charset="0"/>
              </a:rPr>
              <a:t>Is this a good model?</a:t>
            </a:r>
          </a:p>
        </p:txBody>
      </p:sp>
    </p:spTree>
    <p:extLst>
      <p:ext uri="{BB962C8B-B14F-4D97-AF65-F5344CB8AC3E}">
        <p14:creationId xmlns:p14="http://schemas.microsoft.com/office/powerpoint/2010/main" val="225404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harter Roman" charset="0"/>
                <a:cs typeface="Charter Roman" charset="0"/>
              </a:rPr>
              <a:t>CLUSTERING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81429-D80B-6044-9603-CAB4D8D6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2971CA-A33F-774C-AA82-F161A96C0A83}"/>
              </a:ext>
            </a:extLst>
          </p:cNvPr>
          <p:cNvSpPr/>
          <p:nvPr/>
        </p:nvSpPr>
        <p:spPr>
          <a:xfrm>
            <a:off x="73572" y="5359652"/>
            <a:ext cx="330024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“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Data is not information, information is not knowledge, </a:t>
            </a:r>
            <a:b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</a:b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knowledge is not understanding, understanding is not wisdom.”</a:t>
            </a:r>
            <a:endParaRPr lang="en-US" dirty="0">
              <a:solidFill>
                <a:schemeClr val="tx2"/>
              </a:solidFill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  <a:p>
            <a:pPr algn="r"/>
            <a:r>
              <a:rPr lang="en-US" sz="1600" dirty="0">
                <a:solidFill>
                  <a:schemeClr val="tx2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(</a:t>
            </a:r>
            <a:r>
              <a:rPr lang="en-US" sz="1600" dirty="0">
                <a:solidFill>
                  <a:schemeClr val="tx2"/>
                </a:solidFill>
                <a:latin typeface="Dagny OT" panose="020B0504020201020104" pitchFamily="34" charset="77"/>
              </a:rPr>
              <a:t>C. Stoll)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0"/>
              </a:rPr>
              <a:t>In </a:t>
            </a:r>
            <a:r>
              <a:rPr lang="en-US" sz="2400" b="1" dirty="0">
                <a:latin typeface="Dagny OT" panose="020B0504020201020104" pitchFamily="34" charset="0"/>
              </a:rPr>
              <a:t>clustering</a:t>
            </a:r>
            <a:r>
              <a:rPr lang="en-US" sz="2400" dirty="0">
                <a:latin typeface="Dagny OT" panose="020B0504020201020104" pitchFamily="34" charset="0"/>
              </a:rPr>
              <a:t>, the data is divided into </a:t>
            </a:r>
            <a:r>
              <a:rPr lang="en-US" sz="2400" b="1" dirty="0">
                <a:latin typeface="Dagny OT" panose="020B0504020201020104" pitchFamily="34" charset="0"/>
              </a:rPr>
              <a:t>naturally occurring groups</a:t>
            </a:r>
            <a:r>
              <a:rPr lang="en-US" sz="2400" dirty="0">
                <a:latin typeface="Dagny OT" panose="020B0504020201020104" pitchFamily="34" charset="0"/>
              </a:rPr>
              <a:t>. Within each group, the data points are </a:t>
            </a:r>
            <a:r>
              <a:rPr lang="en-US" sz="2400" b="1" dirty="0">
                <a:latin typeface="Dagny OT" panose="020B0504020201020104" pitchFamily="34" charset="0"/>
              </a:rPr>
              <a:t>similar</a:t>
            </a:r>
            <a:r>
              <a:rPr lang="en-US" sz="2400" dirty="0">
                <a:latin typeface="Dagny OT" panose="020B0504020201020104" pitchFamily="34" charset="0"/>
              </a:rPr>
              <a:t>; from group to group, they are </a:t>
            </a:r>
            <a:r>
              <a:rPr lang="en-US" sz="2400" b="1" dirty="0">
                <a:latin typeface="Dagny OT" panose="020B0504020201020104" pitchFamily="34" charset="0"/>
              </a:rPr>
              <a:t>dissimilar</a:t>
            </a:r>
            <a:r>
              <a:rPr lang="en-US" sz="2400" dirty="0">
                <a:latin typeface="Dagny OT" panose="020B0504020201020104" pitchFamily="34" charset="0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US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endParaRPr lang="en-US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endParaRPr lang="en-US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endParaRPr lang="en-US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endParaRPr lang="en-US" dirty="0">
              <a:latin typeface="Dagny OT" panose="020B0504020201020104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1000" dirty="0">
              <a:latin typeface="Dagny OT" panose="020B05040202010201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708" b="1708"/>
          <a:stretch/>
        </p:blipFill>
        <p:spPr>
          <a:xfrm>
            <a:off x="5052957" y="4261644"/>
            <a:ext cx="6908740" cy="2034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0675" y="3624440"/>
            <a:ext cx="3354053" cy="65646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0"/>
              </a:rPr>
              <a:t>average distance to points in own cluster (</a:t>
            </a:r>
            <a:r>
              <a:rPr lang="en-US" b="1" dirty="0">
                <a:latin typeface="Dagny OT" panose="020B0504020201020104" pitchFamily="34" charset="0"/>
              </a:rPr>
              <a:t>low is good</a:t>
            </a:r>
            <a:r>
              <a:rPr lang="en-US" dirty="0">
                <a:latin typeface="Dagny OT" panose="020B0504020201020104" pitchFamily="34" charset="0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8507327" y="3624440"/>
            <a:ext cx="3603171" cy="65646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Dagny OT" panose="020B0504020201020104" pitchFamily="34" charset="0"/>
              </a:rPr>
              <a:t>average distance to points in </a:t>
            </a:r>
            <a:r>
              <a:rPr lang="en-US" dirty="0" err="1">
                <a:latin typeface="Dagny OT" panose="020B0504020201020104" pitchFamily="34" charset="0"/>
              </a:rPr>
              <a:t>neighbouring</a:t>
            </a:r>
            <a:r>
              <a:rPr lang="en-US" dirty="0">
                <a:latin typeface="Dagny OT" panose="020B0504020201020104" pitchFamily="34" charset="0"/>
              </a:rPr>
              <a:t> cluster (</a:t>
            </a:r>
            <a:r>
              <a:rPr lang="en-US" b="1" dirty="0">
                <a:latin typeface="Dagny OT" panose="020B0504020201020104" pitchFamily="34" charset="0"/>
              </a:rPr>
              <a:t>high is good</a:t>
            </a:r>
            <a:r>
              <a:rPr lang="en-US" dirty="0">
                <a:latin typeface="Dagny OT" panose="020B0504020201020104" pitchFamily="34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OVERVIEW</a:t>
            </a:r>
            <a:endParaRPr lang="en-US" sz="2400" b="1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371599" y="4077481"/>
            <a:ext cx="3532557" cy="12836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400" dirty="0">
                <a:latin typeface="Dagny OT" panose="020B0504020201020104" pitchFamily="34" charset="0"/>
              </a:rPr>
              <a:t>The grouping labels are not determined ahead of time, so clustering is an example of </a:t>
            </a:r>
            <a:r>
              <a:rPr lang="en-US" sz="2400" b="1" dirty="0">
                <a:latin typeface="Dagny OT" panose="020B0504020201020104" pitchFamily="34" charset="0"/>
              </a:rPr>
              <a:t>unsupervised</a:t>
            </a:r>
            <a:r>
              <a:rPr lang="en-US" sz="2400" dirty="0">
                <a:latin typeface="Dagny OT" panose="020B0504020201020104" pitchFamily="34" charset="0"/>
              </a:rPr>
              <a:t> learning.</a:t>
            </a:r>
          </a:p>
        </p:txBody>
      </p:sp>
    </p:spTree>
    <p:extLst>
      <p:ext uri="{BB962C8B-B14F-4D97-AF65-F5344CB8AC3E}">
        <p14:creationId xmlns:p14="http://schemas.microsoft.com/office/powerpoint/2010/main" val="110575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7904" y="574370"/>
            <a:ext cx="7087263" cy="58373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DA547C-46DE-3940-AB15-D9BB7A72596F}"/>
              </a:ext>
            </a:extLst>
          </p:cNvPr>
          <p:cNvSpPr/>
          <p:nvPr/>
        </p:nvSpPr>
        <p:spPr>
          <a:xfrm>
            <a:off x="9003291" y="5888466"/>
            <a:ext cx="783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2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Age</a:t>
            </a:r>
            <a:endParaRPr lang="en-US" sz="2800" dirty="0">
              <a:latin typeface="Dagny OT" panose="020B05040202010201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DA547C-46DE-3940-AB15-D9BB7A72596F}"/>
              </a:ext>
            </a:extLst>
          </p:cNvPr>
          <p:cNvSpPr/>
          <p:nvPr/>
        </p:nvSpPr>
        <p:spPr>
          <a:xfrm>
            <a:off x="1187188" y="849087"/>
            <a:ext cx="13006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28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Income</a:t>
            </a:r>
            <a:endParaRPr lang="en-US" sz="2800" dirty="0">
              <a:latin typeface="Dagny OT" panose="020B05040202010201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DA547C-46DE-3940-AB15-D9BB7A72596F}"/>
              </a:ext>
            </a:extLst>
          </p:cNvPr>
          <p:cNvSpPr/>
          <p:nvPr/>
        </p:nvSpPr>
        <p:spPr>
          <a:xfrm>
            <a:off x="9535703" y="2775151"/>
            <a:ext cx="13601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2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Customers</a:t>
            </a:r>
            <a:endParaRPr lang="en-US" sz="2000" dirty="0">
              <a:latin typeface="Dagny OT" panose="020B05040202010201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03291" y="2975206"/>
            <a:ext cx="468805" cy="105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8915401" y="3175261"/>
            <a:ext cx="674914" cy="9068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218714" y="1992086"/>
            <a:ext cx="1253383" cy="8123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DA547C-46DE-3940-AB15-D9BB7A72596F}"/>
              </a:ext>
            </a:extLst>
          </p:cNvPr>
          <p:cNvSpPr/>
          <p:nvPr/>
        </p:nvSpPr>
        <p:spPr>
          <a:xfrm>
            <a:off x="1237971" y="3493028"/>
            <a:ext cx="1074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2000" dirty="0">
                <a:latin typeface="Dagny OT" panose="020B0504020201020104" pitchFamily="34" charset="0"/>
                <a:ea typeface="Helvetica Light" charset="0"/>
                <a:cs typeface="Helvetica Light" charset="0"/>
              </a:rPr>
              <a:t>Clusters</a:t>
            </a:r>
            <a:endParaRPr lang="en-US" sz="2000" dirty="0">
              <a:latin typeface="Dagny OT" panose="020B0504020201020104" pitchFamily="34" charset="0"/>
            </a:endParaRPr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>
          <a:xfrm flipV="1">
            <a:off x="2312817" y="3628702"/>
            <a:ext cx="1899954" cy="6438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98843" y="3893139"/>
            <a:ext cx="4245500" cy="12231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198843" y="2144487"/>
            <a:ext cx="4670043" cy="13485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6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OVERVIEW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Clustering is a relatively </a:t>
            </a:r>
            <a:r>
              <a:rPr lang="en-CA" sz="2400" b="1" dirty="0">
                <a:latin typeface="Dagny OT" panose="020B0504020201020104" pitchFamily="34" charset="0"/>
              </a:rPr>
              <a:t>intuitive</a:t>
            </a:r>
            <a:r>
              <a:rPr lang="en-CA" sz="2400" dirty="0">
                <a:latin typeface="Dagny OT" panose="020B0504020201020104" pitchFamily="34" charset="0"/>
              </a:rPr>
              <a:t> concept for human beings as our brains do it unconsciously 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facial recognition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searching for patterns, etc.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In general, people are very good at </a:t>
            </a:r>
            <a:r>
              <a:rPr lang="en-CA" sz="2400" b="1" dirty="0">
                <a:latin typeface="Dagny OT" panose="020B0504020201020104" pitchFamily="34" charset="0"/>
              </a:rPr>
              <a:t>messy</a:t>
            </a:r>
            <a:r>
              <a:rPr lang="en-CA" sz="2400" dirty="0">
                <a:latin typeface="Dagny OT" panose="020B0504020201020104" pitchFamily="34" charset="0"/>
              </a:rPr>
              <a:t> data, but computers and algorithms have a harder time. </a:t>
            </a:r>
            <a:r>
              <a:rPr lang="en-CA" dirty="0">
                <a:latin typeface="Dagny OT" panose="020B0504020201020104" pitchFamily="34" charset="0"/>
              </a:rPr>
              <a:t> </a:t>
            </a:r>
          </a:p>
          <a:p>
            <a:pPr algn="just">
              <a:lnSpc>
                <a:spcPct val="110000"/>
              </a:lnSpc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Part of the difficulty is that there is </a:t>
            </a:r>
            <a:r>
              <a:rPr lang="en-CA" sz="2400" b="1" dirty="0">
                <a:latin typeface="Dagny OT" panose="020B0504020201020104" pitchFamily="34" charset="0"/>
              </a:rPr>
              <a:t>no agreed-upon definition </a:t>
            </a:r>
            <a:r>
              <a:rPr lang="en-CA" sz="2400" dirty="0">
                <a:latin typeface="Dagny OT" panose="020B0504020201020104" pitchFamily="34" charset="0"/>
              </a:rPr>
              <a:t>of what constitutes a cluster:</a:t>
            </a:r>
          </a:p>
          <a:p>
            <a:pPr lvl="1" algn="just">
              <a:lnSpc>
                <a:spcPct val="11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“I may not be able to define what it is, but I know one when I see one”</a:t>
            </a:r>
          </a:p>
        </p:txBody>
      </p:sp>
    </p:spTree>
    <p:extLst>
      <p:ext uri="{BB962C8B-B14F-4D97-AF65-F5344CB8AC3E}">
        <p14:creationId xmlns:p14="http://schemas.microsoft.com/office/powerpoint/2010/main" val="420555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OVERVIEW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Clustering algorithms can be </a:t>
            </a:r>
            <a:r>
              <a:rPr lang="en-CA" sz="2400" b="1" dirty="0">
                <a:latin typeface="Dagny OT" panose="020B0504020201020104" pitchFamily="34" charset="0"/>
              </a:rPr>
              <a:t>complex</a:t>
            </a:r>
            <a:r>
              <a:rPr lang="en-CA" sz="2400" dirty="0">
                <a:latin typeface="Dagny OT" panose="020B0504020201020104" pitchFamily="34" charset="0"/>
              </a:rPr>
              <a:t> and </a:t>
            </a:r>
            <a:r>
              <a:rPr lang="en-CA" sz="2400" b="1" dirty="0">
                <a:latin typeface="Dagny OT" panose="020B0504020201020104" pitchFamily="34" charset="0"/>
              </a:rPr>
              <a:t>non-intuitive</a:t>
            </a:r>
            <a:r>
              <a:rPr lang="en-CA" sz="2400" dirty="0">
                <a:latin typeface="Dagny OT" panose="020B0504020201020104" pitchFamily="34" charset="0"/>
              </a:rPr>
              <a:t>, based on varying notions of similarities between observations.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in spite of that, the temptation to explain clusters a posteriori is </a:t>
            </a:r>
            <a:r>
              <a:rPr lang="en-CA" b="1" i="0" dirty="0">
                <a:latin typeface="Dagny OT" panose="020B0504020201020104" pitchFamily="34" charset="0"/>
              </a:rPr>
              <a:t>strong</a:t>
            </a:r>
          </a:p>
          <a:p>
            <a:pPr algn="just">
              <a:lnSpc>
                <a:spcPct val="100000"/>
              </a:lnSpc>
            </a:pPr>
            <a:endParaRPr lang="en-CA" sz="10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They are also (typically) </a:t>
            </a:r>
            <a:r>
              <a:rPr lang="en-CA" sz="2400" b="1" dirty="0">
                <a:latin typeface="Dagny OT" panose="020B0504020201020104" pitchFamily="34" charset="0"/>
              </a:rPr>
              <a:t>non-deterministic</a:t>
            </a:r>
            <a:r>
              <a:rPr lang="en-CA" sz="2400" dirty="0">
                <a:latin typeface="Dagny OT" panose="020B0504020201020104" pitchFamily="34" charset="0"/>
              </a:rPr>
              <a:t>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the same algorithm, applied twice (or more) to the same dataset, can discover completely different clusters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the order in which the data is presented can play a role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so can starting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36478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MINING ANALOGY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What are we mining? </a:t>
            </a:r>
            <a:r>
              <a:rPr lang="en-US" sz="2200" dirty="0">
                <a:latin typeface="Dagny OT" panose="020B0504020201020104" pitchFamily="34" charset="77"/>
              </a:rPr>
              <a:t>data (</a:t>
            </a:r>
            <a:r>
              <a:rPr lang="en-US" sz="2200" i="1" dirty="0">
                <a:solidFill>
                  <a:schemeClr val="accent3"/>
                </a:solidFill>
                <a:latin typeface="Dagny OT" panose="020B0504020201020104" pitchFamily="34" charset="77"/>
              </a:rPr>
              <a:t>earth</a:t>
            </a:r>
            <a:r>
              <a:rPr lang="en-US" sz="2200" dirty="0">
                <a:latin typeface="Dagny OT" panose="020B0504020201020104" pitchFamily="34" charset="77"/>
              </a:rPr>
              <a:t>)</a:t>
            </a:r>
            <a:endParaRPr lang="en-US" sz="22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What are we using to mine? </a:t>
            </a:r>
            <a:r>
              <a:rPr lang="en-US" sz="2200" dirty="0">
                <a:latin typeface="Dagny OT" panose="020B0504020201020104" pitchFamily="34" charset="77"/>
              </a:rPr>
              <a:t>data mining techniques (</a:t>
            </a:r>
            <a:r>
              <a:rPr lang="en-US" sz="2200" i="1" dirty="0">
                <a:solidFill>
                  <a:schemeClr val="accent3"/>
                </a:solidFill>
                <a:latin typeface="Dagny OT" panose="020B0504020201020104" pitchFamily="34" charset="77"/>
              </a:rPr>
              <a:t>digging tools</a:t>
            </a:r>
            <a:r>
              <a:rPr lang="en-US" sz="2200" dirty="0">
                <a:latin typeface="Dagny OT" panose="020B0504020201020104" pitchFamily="34" charset="77"/>
              </a:rPr>
              <a:t>)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What are we mining for? </a:t>
            </a:r>
            <a:r>
              <a:rPr lang="en-US" sz="2200" dirty="0">
                <a:latin typeface="Dagny OT" panose="020B0504020201020104" pitchFamily="34" charset="77"/>
              </a:rPr>
              <a:t>looking for patterns/knowledge (</a:t>
            </a:r>
            <a:r>
              <a:rPr lang="en-US" sz="2200" i="1" dirty="0">
                <a:solidFill>
                  <a:schemeClr val="accent3"/>
                </a:solidFill>
                <a:latin typeface="Dagny OT" panose="020B0504020201020104" pitchFamily="34" charset="77"/>
              </a:rPr>
              <a:t>raw minerals</a:t>
            </a:r>
            <a:r>
              <a:rPr lang="en-US" sz="2200" dirty="0">
                <a:latin typeface="Dagny OT" panose="020B0504020201020104" pitchFamily="34" charset="77"/>
              </a:rPr>
              <a:t>)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What do we do with the raw material?</a:t>
            </a:r>
            <a:r>
              <a:rPr lang="en-US" sz="2200" dirty="0">
                <a:latin typeface="Dagny OT" panose="020B0504020201020104" pitchFamily="34" charset="77"/>
              </a:rPr>
              <a:t> describe patterns/relationships (</a:t>
            </a:r>
            <a:r>
              <a:rPr lang="en-US" sz="2200" i="1" dirty="0">
                <a:solidFill>
                  <a:schemeClr val="accent3"/>
                </a:solidFill>
                <a:latin typeface="Dagny OT" panose="020B0504020201020104" pitchFamily="34" charset="77"/>
              </a:rPr>
              <a:t>refine minerals into something useful</a:t>
            </a:r>
            <a:r>
              <a:rPr lang="en-US" sz="2200" dirty="0">
                <a:latin typeface="Dagny OT" panose="020B0504020201020104" pitchFamily="34" charset="77"/>
              </a:rPr>
              <a:t>)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What is the output, or product? </a:t>
            </a:r>
            <a:r>
              <a:rPr lang="en-US" sz="2200" dirty="0">
                <a:latin typeface="Dagny OT" panose="020B0504020201020104" pitchFamily="34" charset="77"/>
              </a:rPr>
              <a:t>models (</a:t>
            </a:r>
            <a:r>
              <a:rPr lang="en-US" sz="2200" i="1" dirty="0">
                <a:solidFill>
                  <a:schemeClr val="accent3"/>
                </a:solidFill>
                <a:latin typeface="Dagny OT" panose="020B0504020201020104" pitchFamily="34" charset="77"/>
              </a:rPr>
              <a:t>Ge, Ga, Si to build transistors</a:t>
            </a:r>
            <a:r>
              <a:rPr lang="en-US" sz="2200" dirty="0">
                <a:latin typeface="Dagny OT" panose="020B0504020201020104" pitchFamily="34" charset="77"/>
              </a:rPr>
              <a:t>)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b="1" dirty="0">
                <a:latin typeface="Dagny OT" panose="020B0504020201020104" pitchFamily="34" charset="77"/>
              </a:rPr>
              <a:t>What do we do with the product? </a:t>
            </a:r>
            <a:r>
              <a:rPr lang="en-US" sz="2200" dirty="0">
                <a:latin typeface="Dagny OT" panose="020B0504020201020104" pitchFamily="34" charset="77"/>
              </a:rPr>
              <a:t>apply models to evidence-based decision support (</a:t>
            </a:r>
            <a:r>
              <a:rPr lang="en-US" sz="2200" i="1" dirty="0">
                <a:solidFill>
                  <a:schemeClr val="accent3"/>
                </a:solidFill>
                <a:latin typeface="Dagny OT" panose="020B0504020201020104" pitchFamily="34" charset="77"/>
              </a:rPr>
              <a:t>use transistor in electrical systems</a:t>
            </a:r>
            <a:r>
              <a:rPr lang="en-US" sz="2200" dirty="0">
                <a:latin typeface="Dagny OT" panose="020B0504020201020104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084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REQUIREMENT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SzPct val="100000"/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A measure of </a:t>
                </a:r>
                <a:r>
                  <a:rPr lang="en-US" sz="2400" b="1" dirty="0">
                    <a:latin typeface="Dagny OT" panose="020B0504020201020104" pitchFamily="34" charset="77"/>
                  </a:rPr>
                  <a:t>similarity</a:t>
                </a:r>
                <a:r>
                  <a:rPr lang="en-US" sz="2400" dirty="0">
                    <a:latin typeface="Dagny OT" panose="020B05040202010201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(or a distance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) between observations.</a:t>
                </a:r>
              </a:p>
              <a:p>
                <a:pPr>
                  <a:buSzPct val="100000"/>
                  <a:buFont typeface="Wingdings" panose="05000000000000000000" pitchFamily="2" charset="2"/>
                  <a:buChar char="§"/>
                </a:pPr>
                <a:endParaRPr lang="en-US" sz="2400" dirty="0">
                  <a:latin typeface="Dagny OT" panose="020B0504020201020104" pitchFamily="34" charset="77"/>
                </a:endParaRPr>
              </a:p>
              <a:p>
                <a:pPr>
                  <a:buSzPct val="100000"/>
                  <a:buFont typeface="Wingdings" panose="05000000000000000000" pitchFamily="2" charset="2"/>
                  <a:buChar char="§"/>
                </a:pPr>
                <a:endParaRPr lang="en-US" sz="2000" dirty="0">
                  <a:latin typeface="Dagny OT" panose="020B0504020201020104" pitchFamily="34" charset="77"/>
                </a:endParaRPr>
              </a:p>
              <a:p>
                <a:pPr>
                  <a:buSzPct val="100000"/>
                  <a:buFont typeface="Wingdings" panose="05000000000000000000" pitchFamily="2" charset="2"/>
                  <a:buChar char="§"/>
                </a:pPr>
                <a:endParaRPr lang="en-US" sz="2000" dirty="0">
                  <a:latin typeface="Dagny OT" panose="020B0504020201020104" pitchFamily="34" charset="77"/>
                </a:endParaRPr>
              </a:p>
              <a:p>
                <a:pPr>
                  <a:buSzPct val="100000"/>
                  <a:buFont typeface="Wingdings" panose="05000000000000000000" pitchFamily="2" charset="2"/>
                  <a:buChar char="§"/>
                </a:pPr>
                <a:endParaRPr lang="en-US" sz="2000" dirty="0">
                  <a:latin typeface="Dagny OT" panose="020B0504020201020104" pitchFamily="34" charset="77"/>
                </a:endParaRPr>
              </a:p>
              <a:p>
                <a:pPr>
                  <a:buSzPct val="100000"/>
                  <a:buFont typeface="Wingdings" panose="05000000000000000000" pitchFamily="2" charset="2"/>
                  <a:buChar char="§"/>
                </a:pPr>
                <a:endParaRPr lang="en-US" sz="2000" dirty="0">
                  <a:latin typeface="Dagny OT" panose="020B0504020201020104" pitchFamily="34" charset="77"/>
                </a:endParaRPr>
              </a:p>
              <a:p>
                <a:pPr marL="0" indent="0">
                  <a:buSzPct val="100000"/>
                  <a:buNone/>
                </a:pPr>
                <a:endParaRPr lang="en-US" sz="2000" dirty="0">
                  <a:latin typeface="Dagny OT" panose="020B0504020201020104" pitchFamily="34" charset="77"/>
                </a:endParaRPr>
              </a:p>
              <a:p>
                <a:pPr marL="0" indent="0">
                  <a:buSzPct val="100000"/>
                  <a:buNone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>
                  <a:buSzPct val="100000"/>
                  <a:buNone/>
                </a:pPr>
                <a:endParaRPr lang="en-US" dirty="0">
                  <a:latin typeface="Dagny OT" panose="020B0504020201020104" pitchFamily="34" charset="77"/>
                </a:endParaRPr>
              </a:p>
              <a:p>
                <a:pPr marL="0" indent="0">
                  <a:buSzPct val="100000"/>
                  <a:buNone/>
                </a:pPr>
                <a:endParaRPr lang="en-US" sz="100" dirty="0">
                  <a:latin typeface="Dagny OT" panose="020B0504020201020104" pitchFamily="34" charset="77"/>
                </a:endParaRPr>
              </a:p>
              <a:p>
                <a:pPr marL="0" indent="0">
                  <a:buSzPct val="100000"/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Typically,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. 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827" b="-18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19793" y="2710360"/>
            <a:ext cx="7269738" cy="31650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7977" y="2592946"/>
            <a:ext cx="173679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Dagny OT" panose="020B0504020201020104" pitchFamily="34" charset="0"/>
              </a:rPr>
              <a:t>Euclidean</a:t>
            </a:r>
            <a:r>
              <a:rPr lang="en-US" sz="1500" dirty="0">
                <a:latin typeface="Dagny OT" panose="020B0504020201020104" pitchFamily="34" charset="0"/>
              </a:rPr>
              <a:t> distance (as the crow flies)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1081" y="4396151"/>
            <a:ext cx="224206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Dagny OT" panose="020B0504020201020104" pitchFamily="34" charset="0"/>
              </a:rPr>
              <a:t>Manhattan</a:t>
            </a:r>
            <a:r>
              <a:rPr lang="en-US" sz="1500" dirty="0">
                <a:latin typeface="Dagny OT" panose="020B0504020201020104" pitchFamily="34" charset="0"/>
              </a:rPr>
              <a:t> distance </a:t>
            </a:r>
            <a:br>
              <a:rPr lang="en-US" sz="1500" dirty="0">
                <a:latin typeface="Dagny OT" panose="020B0504020201020104" pitchFamily="34" charset="0"/>
              </a:rPr>
            </a:br>
            <a:r>
              <a:rPr lang="en-US" sz="1500" dirty="0">
                <a:latin typeface="Dagny OT" panose="020B0504020201020104" pitchFamily="34" charset="0"/>
              </a:rPr>
              <a:t>(you might have to drive)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20169" y="2592947"/>
            <a:ext cx="2138838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Dagny OT" panose="020B0504020201020104" pitchFamily="34" charset="0"/>
              </a:rPr>
              <a:t>Cosine</a:t>
            </a:r>
            <a:r>
              <a:rPr lang="en-US" sz="1500" dirty="0">
                <a:latin typeface="Dagny OT" panose="020B0504020201020104" pitchFamily="34" charset="0"/>
              </a:rPr>
              <a:t> distance </a:t>
            </a:r>
            <a:br>
              <a:rPr lang="en-US" sz="1500" dirty="0">
                <a:latin typeface="Dagny OT" panose="020B0504020201020104" pitchFamily="34" charset="0"/>
              </a:rPr>
            </a:br>
            <a:r>
              <a:rPr lang="en-US" sz="1500" dirty="0">
                <a:latin typeface="Dagny OT" panose="020B0504020201020104" pitchFamily="34" charset="0"/>
              </a:rPr>
              <a:t>(angle between vectors)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84449" y="4354520"/>
            <a:ext cx="2642723" cy="579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>
                <a:latin typeface="Dagny OT" panose="020B0504020201020104" pitchFamily="34" charset="0"/>
              </a:rPr>
              <a:t>Transform</a:t>
            </a:r>
            <a:r>
              <a:rPr lang="en-US" sz="1500" dirty="0">
                <a:latin typeface="Dagny OT" panose="020B0504020201020104" pitchFamily="34" charset="0"/>
              </a:rPr>
              <a:t> (normalize, center) before calculating distance</a:t>
            </a:r>
          </a:p>
          <a:p>
            <a:pPr algn="ctr"/>
            <a:endParaRPr lang="en-US" sz="167" dirty="0">
              <a:latin typeface="Dagny OT" panose="020B05040202010201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0786CB-10B1-F64E-A0CF-7BDCCA65197A}"/>
              </a:ext>
            </a:extLst>
          </p:cNvPr>
          <p:cNvSpPr/>
          <p:nvPr/>
        </p:nvSpPr>
        <p:spPr>
          <a:xfrm>
            <a:off x="4724891" y="-5325"/>
            <a:ext cx="746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b="1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IMPORTANT: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0"/>
                <a:ea typeface="Helvetica Light" charset="0"/>
                <a:cs typeface="Helvetica Light" charset="0"/>
              </a:rPr>
              <a:t> data must be scaled before it is fed into clustering algorithms.</a:t>
            </a:r>
            <a:endParaRPr lang="en-US" dirty="0">
              <a:solidFill>
                <a:schemeClr val="tx2"/>
              </a:solidFill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64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0"/>
              </a:rPr>
              <a:t>Text Documents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grouping similar documents according to their topics, based on the patterns of common and unusual words</a:t>
            </a:r>
          </a:p>
          <a:p>
            <a:pPr marL="324000" lvl="1" indent="0" algn="just">
              <a:lnSpc>
                <a:spcPct val="100000"/>
              </a:lnSpc>
              <a:buNone/>
            </a:pPr>
            <a:endParaRPr lang="en-CA" sz="100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0"/>
              </a:rPr>
              <a:t>Product Recommendations</a:t>
            </a:r>
            <a:endParaRPr lang="en-US" sz="2400" dirty="0">
              <a:latin typeface="Dagny OT" panose="020B0504020201020104" pitchFamily="34" charset="0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0"/>
              </a:rPr>
              <a:t>grouping online purchasers based on the products they have viewed, purchased, liked, or disliked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grouping products based on customer reviews</a:t>
            </a:r>
          </a:p>
          <a:p>
            <a:pPr algn="just">
              <a:lnSpc>
                <a:spcPct val="100000"/>
              </a:lnSpc>
            </a:pPr>
            <a:endParaRPr lang="en-CA" sz="100" b="1" dirty="0">
              <a:latin typeface="Dagny OT" panose="020B0504020201020104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0"/>
              </a:rPr>
              <a:t>Marketing and Business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grouping client profiles based on their demographics and preferences</a:t>
            </a:r>
            <a:endParaRPr lang="en-US" i="0" dirty="0"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46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758BE-D217-CA49-B29A-213B1CA9C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2CCD98-3939-4E47-B620-26A3482D8CD0}"/>
              </a:ext>
            </a:extLst>
          </p:cNvPr>
          <p:cNvSpPr txBox="1"/>
          <p:nvPr/>
        </p:nvSpPr>
        <p:spPr>
          <a:xfrm>
            <a:off x="199697" y="3101707"/>
            <a:ext cx="30480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agny OT" panose="020B0504020201020104" pitchFamily="34" charset="77"/>
              </a:rPr>
              <a:t>Data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D336A-E6E3-DA47-94E2-BE43AD3AB6AC}"/>
              </a:ext>
            </a:extLst>
          </p:cNvPr>
          <p:cNvSpPr txBox="1"/>
          <p:nvPr/>
        </p:nvSpPr>
        <p:spPr>
          <a:xfrm>
            <a:off x="4398579" y="290191"/>
            <a:ext cx="304800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agny OT" panose="020B0504020201020104" pitchFamily="34" charset="77"/>
              </a:rPr>
              <a:t>Cluster Assignment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B28EB-44E9-284D-86E9-82BB451AA5ED}"/>
              </a:ext>
            </a:extLst>
          </p:cNvPr>
          <p:cNvSpPr txBox="1"/>
          <p:nvPr/>
        </p:nvSpPr>
        <p:spPr>
          <a:xfrm>
            <a:off x="10562896" y="197858"/>
            <a:ext cx="162910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agny OT" panose="020B0504020201020104" pitchFamily="34" charset="77"/>
              </a:rPr>
              <a:t>Eternal Info </a:t>
            </a:r>
            <a:br>
              <a:rPr lang="en-US" b="1" dirty="0">
                <a:latin typeface="Dagny OT" panose="020B0504020201020104" pitchFamily="34" charset="77"/>
              </a:rPr>
            </a:br>
            <a:r>
              <a:rPr lang="en-US" dirty="0">
                <a:latin typeface="Dagny OT" panose="020B0504020201020104" pitchFamily="34" charset="77"/>
              </a:rPr>
              <a:t>(if available &amp; appropriate)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6C756-3924-B34F-834C-8F6727B0D0FA}"/>
              </a:ext>
            </a:extLst>
          </p:cNvPr>
          <p:cNvSpPr txBox="1"/>
          <p:nvPr/>
        </p:nvSpPr>
        <p:spPr>
          <a:xfrm>
            <a:off x="3573515" y="4655375"/>
            <a:ext cx="1334815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Dagny OT" panose="020B0504020201020104" pitchFamily="34" charset="77"/>
              </a:rPr>
              <a:t>Clustering Algorithm</a:t>
            </a:r>
            <a:endParaRPr lang="en-US" dirty="0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42A7C-8DC3-024E-8505-5D03A1522331}"/>
              </a:ext>
            </a:extLst>
          </p:cNvPr>
          <p:cNvSpPr txBox="1"/>
          <p:nvPr/>
        </p:nvSpPr>
        <p:spPr>
          <a:xfrm>
            <a:off x="9270124" y="3783183"/>
            <a:ext cx="1618593" cy="6463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Dagny OT" panose="020B0504020201020104" pitchFamily="34" charset="77"/>
              </a:rPr>
              <a:t>Clustering Validation</a:t>
            </a:r>
            <a:endParaRPr lang="en-US" dirty="0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FF6FF-F2E8-994B-9F00-6CABE01DC73D}"/>
              </a:ext>
            </a:extLst>
          </p:cNvPr>
          <p:cNvSpPr txBox="1"/>
          <p:nvPr/>
        </p:nvSpPr>
        <p:spPr>
          <a:xfrm>
            <a:off x="5255171" y="4793875"/>
            <a:ext cx="133481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agny OT" panose="020B0504020201020104" pitchFamily="34" charset="77"/>
              </a:rPr>
              <a:t>Model</a:t>
            </a:r>
            <a:endParaRPr lang="en-US" dirty="0">
              <a:latin typeface="Dagny OT" panose="020B0504020201020104" pitchFamily="34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1454E-30CE-B647-81C4-A0DCB80B1C15}"/>
              </a:ext>
            </a:extLst>
          </p:cNvPr>
          <p:cNvSpPr txBox="1"/>
          <p:nvPr/>
        </p:nvSpPr>
        <p:spPr>
          <a:xfrm>
            <a:off x="9348950" y="5456022"/>
            <a:ext cx="1539767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Dagny OT" panose="020B0504020201020104" pitchFamily="34" charset="77"/>
              </a:rPr>
              <a:t>Deployment</a:t>
            </a:r>
            <a:endParaRPr lang="en-US" dirty="0">
              <a:solidFill>
                <a:schemeClr val="bg1"/>
              </a:solidFill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7237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METHODS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CA" sz="24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2400" dirty="0">
                    <a:latin typeface="Dagny OT" panose="020B0504020201020104" pitchFamily="34" charset="0"/>
                  </a:rPr>
                  <a:t>-Means</a:t>
                </a:r>
                <a:endParaRPr lang="en-US" sz="24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0"/>
                  </a:rPr>
                  <a:t>Hierarchical Clustering</a:t>
                </a:r>
                <a:endParaRPr lang="en-CA" sz="24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0"/>
                  </a:rPr>
                  <a:t>Latent Dirichlet Allocation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0"/>
                  </a:rPr>
                  <a:t>Expectation-Maximization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0"/>
                  </a:rPr>
                  <a:t>Balanced Iterative Reducing and Clustering using Hierarchies</a:t>
                </a:r>
                <a:endParaRPr lang="en-US" sz="24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0"/>
                  </a:rPr>
                  <a:t>Density-Based Spatial Clustering of Applications with Noise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latin typeface="Dagny OT" panose="020B0504020201020104" pitchFamily="34" charset="0"/>
                  </a:rPr>
                  <a:t>Affinity Propagation</a:t>
                </a:r>
                <a:endParaRPr lang="en-CA" sz="2400" dirty="0">
                  <a:latin typeface="Dagny OT" panose="020B05040202010201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CA" sz="2400" dirty="0">
                    <a:latin typeface="Dagny OT" panose="020B0504020201020104" pitchFamily="34" charset="0"/>
                  </a:rPr>
                  <a:t>Spectral Clustering,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1413" b="-18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05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-MEANS ALGORITHM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89" t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en-US" sz="2400" i="0" dirty="0">
                    <a:latin typeface="Dagny OT" panose="020B0504020201020104" pitchFamily="34" charset="77"/>
                  </a:rPr>
                  <a:t>Select the </a:t>
                </a:r>
                <a:r>
                  <a:rPr lang="en-CA" sz="2400" i="0" dirty="0">
                    <a:latin typeface="Dagny OT" panose="020B0504020201020104" pitchFamily="34" charset="77"/>
                  </a:rPr>
                  <a:t>desired </a:t>
                </a:r>
                <a:r>
                  <a:rPr lang="en-CA" sz="2400" b="1" i="0" dirty="0">
                    <a:latin typeface="Dagny OT" panose="020B0504020201020104" pitchFamily="34" charset="77"/>
                  </a:rPr>
                  <a:t>number of clusters</a:t>
                </a:r>
                <a:r>
                  <a:rPr lang="en-CA" sz="2400" i="0" dirty="0">
                    <a:latin typeface="Dagny OT" panose="020B0504020201020104" pitchFamily="34" charset="77"/>
                  </a:rPr>
                  <a:t>, say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CA" sz="2400" dirty="0">
                  <a:latin typeface="Dagny OT" panose="020B0504020201020104" pitchFamily="34" charset="77"/>
                </a:endParaRP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en-CA" sz="2400" i="0" dirty="0">
                    <a:latin typeface="Dagny OT" panose="020B0504020201020104" pitchFamily="34" charset="77"/>
                  </a:rPr>
                  <a:t>Randomly choose </a:t>
                </a:r>
                <a14:m>
                  <m:oMath xmlns:m="http://schemas.openxmlformats.org/officeDocument/2006/math">
                    <m:r>
                      <a:rPr lang="en-CA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sz="2400" i="0" dirty="0">
                    <a:latin typeface="Dagny OT" panose="020B0504020201020104" pitchFamily="34" charset="77"/>
                  </a:rPr>
                  <a:t> instances as initial </a:t>
                </a:r>
                <a:r>
                  <a:rPr lang="en-CA" sz="2400" b="1" i="0" dirty="0">
                    <a:latin typeface="Dagny OT" panose="020B0504020201020104" pitchFamily="34" charset="77"/>
                  </a:rPr>
                  <a:t>cluster centres</a:t>
                </a:r>
                <a:endParaRPr lang="en-CA" sz="2400" i="0" dirty="0">
                  <a:latin typeface="Dagny OT" panose="020B0504020201020104" pitchFamily="34" charset="77"/>
                </a:endParaRP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en-CA" sz="2400" i="0" dirty="0">
                    <a:latin typeface="Dagny OT" panose="020B0504020201020104" pitchFamily="34" charset="77"/>
                  </a:rPr>
                  <a:t>Calculate the </a:t>
                </a:r>
                <a:r>
                  <a:rPr lang="en-CA" sz="2400" b="1" i="0" dirty="0">
                    <a:latin typeface="Dagny OT" panose="020B0504020201020104" pitchFamily="34" charset="77"/>
                  </a:rPr>
                  <a:t>distance</a:t>
                </a:r>
                <a:r>
                  <a:rPr lang="en-CA" sz="2400" i="0" dirty="0">
                    <a:latin typeface="Dagny OT" panose="020B0504020201020104" pitchFamily="34" charset="77"/>
                  </a:rPr>
                  <a:t> from each observation to each centre</a:t>
                </a: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en-CA" sz="2400" i="0" dirty="0">
                    <a:latin typeface="Dagny OT" panose="020B0504020201020104" pitchFamily="34" charset="77"/>
                  </a:rPr>
                  <a:t>Place each instance in the cluster whose centre it is </a:t>
                </a:r>
                <a:r>
                  <a:rPr lang="en-CA" sz="2400" b="1" i="0" dirty="0">
                    <a:latin typeface="Dagny OT" panose="020B0504020201020104" pitchFamily="34" charset="77"/>
                  </a:rPr>
                  <a:t>nearest</a:t>
                </a:r>
                <a:r>
                  <a:rPr lang="en-CA" sz="2400" i="0" dirty="0">
                    <a:latin typeface="Dagny OT" panose="020B0504020201020104" pitchFamily="34" charset="77"/>
                  </a:rPr>
                  <a:t> to</a:t>
                </a: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en-CA" sz="2400" i="0" dirty="0">
                    <a:latin typeface="Dagny OT" panose="020B0504020201020104" pitchFamily="34" charset="77"/>
                  </a:rPr>
                  <a:t>Compute the </a:t>
                </a:r>
                <a:r>
                  <a:rPr lang="en-CA" sz="2400" b="1" i="0" dirty="0">
                    <a:latin typeface="Dagny OT" panose="020B0504020201020104" pitchFamily="34" charset="77"/>
                  </a:rPr>
                  <a:t>centroid</a:t>
                </a:r>
                <a:r>
                  <a:rPr lang="en-CA" sz="2400" i="0" dirty="0">
                    <a:latin typeface="Dagny OT" panose="020B0504020201020104" pitchFamily="34" charset="77"/>
                  </a:rPr>
                  <a:t> for each cluster</a:t>
                </a: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en-CA" sz="2400" i="0" dirty="0">
                    <a:latin typeface="Dagny OT" panose="020B0504020201020104" pitchFamily="34" charset="77"/>
                  </a:rPr>
                  <a:t>Repeat steps 3 – 5 with the new centroids</a:t>
                </a:r>
              </a:p>
              <a:p>
                <a:pPr marL="515937" lvl="1" indent="-342900">
                  <a:lnSpc>
                    <a:spcPct val="100000"/>
                  </a:lnSpc>
                  <a:buSzPct val="100000"/>
                  <a:buFont typeface="+mj-lt"/>
                  <a:buAutoNum type="arabicPeriod"/>
                </a:pPr>
                <a:r>
                  <a:rPr lang="en-CA" sz="2400" i="0" dirty="0">
                    <a:latin typeface="Dagny OT" panose="020B0504020201020104" pitchFamily="34" charset="77"/>
                  </a:rPr>
                  <a:t>Repeat step 6 until the clusters are </a:t>
                </a:r>
                <a:r>
                  <a:rPr lang="en-CA" sz="2400" b="1" i="0" dirty="0">
                    <a:latin typeface="Dagny OT" panose="020B0504020201020104" pitchFamily="34" charset="77"/>
                  </a:rPr>
                  <a:t>stable</a:t>
                </a:r>
                <a:r>
                  <a:rPr lang="en-CA" sz="2400" i="0" dirty="0">
                    <a:latin typeface="Dagny OT" panose="020B0504020201020104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700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, traffic, dark, lit&#10;&#10;Description automatically generated">
            <a:extLst>
              <a:ext uri="{FF2B5EF4-FFF2-40B4-BE49-F238E27FC236}">
                <a16:creationId xmlns:a16="http://schemas.microsoft.com/office/drawing/2014/main" id="{6A9214DE-F2AA-DD44-85C4-1C11577B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99" y="409904"/>
            <a:ext cx="10408935" cy="6253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52D5FD-FB9F-FF42-B9EA-6A3C9E6955B9}"/>
              </a:ext>
            </a:extLst>
          </p:cNvPr>
          <p:cNvSpPr/>
          <p:nvPr/>
        </p:nvSpPr>
        <p:spPr>
          <a:xfrm>
            <a:off x="1205299" y="0"/>
            <a:ext cx="10986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[</a:t>
            </a:r>
            <a:r>
              <a:rPr lang="en-US" dirty="0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https://</a:t>
            </a:r>
            <a:r>
              <a:rPr lang="en-US" dirty="0" err="1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notebook.community</a:t>
            </a:r>
            <a:r>
              <a:rPr lang="en-US" dirty="0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/</a:t>
            </a:r>
            <a:r>
              <a:rPr lang="en-US" dirty="0" err="1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alanhdu</a:t>
            </a:r>
            <a:r>
              <a:rPr lang="en-US" dirty="0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/</a:t>
            </a:r>
            <a:r>
              <a:rPr lang="en-US" dirty="0" err="1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AccessibleML</a:t>
            </a:r>
            <a:r>
              <a:rPr lang="en-US" dirty="0">
                <a:solidFill>
                  <a:schemeClr val="accent3"/>
                </a:solidFill>
                <a:latin typeface="Dagny OT" panose="020B0504020201020104" pitchFamily="34" charset="77"/>
                <a:ea typeface="Helvetica Light" charset="0"/>
                <a:cs typeface="Helvetica Light" charset="0"/>
              </a:rPr>
              <a:t>/4. K-means clustering and unsupervised learning</a:t>
            </a:r>
            <a:r>
              <a:rPr lang="en-US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245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-MEANS</a:t>
                </a:r>
                <a:br>
                  <a:rPr lang="en-US" b="1" dirty="0"/>
                </a:br>
                <a:r>
                  <a:rPr lang="en-US" b="1" dirty="0"/>
                  <a:t>STRENGTHS AND LIMITATIONS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642" t="-14530" b="-6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2811517"/>
            <a:ext cx="4595734" cy="3581400"/>
          </a:xfrm>
        </p:spPr>
        <p:txBody>
          <a:bodyPr/>
          <a:lstStyle/>
          <a:p>
            <a:pPr marL="155448" indent="0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Strengths:</a:t>
            </a:r>
          </a:p>
          <a:p>
            <a:pPr marL="10287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77"/>
              </a:rPr>
              <a:t>easy to implement</a:t>
            </a:r>
          </a:p>
          <a:p>
            <a:pPr marL="10287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often a </a:t>
            </a:r>
            <a:r>
              <a:rPr lang="en-CA" b="1" i="0" dirty="0">
                <a:latin typeface="Dagny OT" panose="020B0504020201020104" pitchFamily="34" charset="0"/>
              </a:rPr>
              <a:t>natural</a:t>
            </a:r>
            <a:r>
              <a:rPr lang="en-CA" i="0" dirty="0">
                <a:latin typeface="Dagny OT" panose="020B0504020201020104" pitchFamily="34" charset="0"/>
              </a:rPr>
              <a:t> way to group observations</a:t>
            </a:r>
            <a:endParaRPr lang="en-CA" sz="1000" i="0" dirty="0">
              <a:latin typeface="Dagny OT" panose="020B0504020201020104" pitchFamily="34" charset="0"/>
            </a:endParaRPr>
          </a:p>
          <a:p>
            <a:pPr marL="1028700" lvl="1" indent="-342900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helps provide a </a:t>
            </a:r>
            <a:r>
              <a:rPr lang="en-CA" b="1" i="0" dirty="0">
                <a:latin typeface="Dagny OT" panose="020B0504020201020104" pitchFamily="34" charset="0"/>
              </a:rPr>
              <a:t>basic understanding of the data structure</a:t>
            </a:r>
            <a:r>
              <a:rPr lang="en-CA" i="0" dirty="0">
                <a:latin typeface="Dagny OT" panose="020B0504020201020104" pitchFamily="34" charset="0"/>
              </a:rPr>
              <a:t> in a first pass</a:t>
            </a:r>
            <a:endParaRPr lang="en-CA" i="0" dirty="0">
              <a:latin typeface="Dagny OT" panose="020B0504020201020104" pitchFamily="34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6DDE7C-73B7-F44D-9378-BAE2487DD8C8}"/>
              </a:ext>
            </a:extLst>
          </p:cNvPr>
          <p:cNvSpPr txBox="1">
            <a:spLocks/>
          </p:cNvSpPr>
          <p:nvPr/>
        </p:nvSpPr>
        <p:spPr>
          <a:xfrm>
            <a:off x="5796532" y="1873778"/>
            <a:ext cx="5817399" cy="4140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Dagny OT" panose="020B0504020201020104" pitchFamily="34" charset="77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/>
            <a:r>
              <a:rPr lang="en-CA" b="1" dirty="0"/>
              <a:t>Limitations: </a:t>
            </a:r>
          </a:p>
          <a:p>
            <a:pPr marL="744300" lvl="1" indent="-342900">
              <a:buClr>
                <a:schemeClr val="tx2"/>
              </a:buClr>
              <a:buFont typeface="Wingdings" pitchFamily="2" charset="2"/>
              <a:buChar char="§"/>
            </a:pPr>
            <a:r>
              <a:rPr lang="en-CA" dirty="0"/>
              <a:t>points can only be assigned to</a:t>
            </a:r>
            <a:r>
              <a:rPr lang="en-CA" b="1" dirty="0"/>
              <a:t> one </a:t>
            </a:r>
            <a:r>
              <a:rPr lang="en-CA" dirty="0"/>
              <a:t>cluster</a:t>
            </a:r>
          </a:p>
          <a:p>
            <a:pPr marL="744300" lvl="1" indent="-342900">
              <a:buClr>
                <a:schemeClr val="tx2"/>
              </a:buClr>
              <a:buFont typeface="Wingdings" pitchFamily="2" charset="2"/>
              <a:buChar char="§"/>
            </a:pPr>
            <a:r>
              <a:rPr lang="en-CA" dirty="0"/>
              <a:t>underlying clusters are assumed to be</a:t>
            </a:r>
            <a:r>
              <a:rPr lang="en-CA" b="1" dirty="0"/>
              <a:t> blob-shaped</a:t>
            </a:r>
          </a:p>
          <a:p>
            <a:pPr marL="744300" lvl="1" indent="-342900">
              <a:buClr>
                <a:schemeClr val="tx2"/>
              </a:buClr>
              <a:buFont typeface="Wingdings" pitchFamily="2" charset="2"/>
              <a:buChar char="§"/>
            </a:pPr>
            <a:r>
              <a:rPr lang="en-CA" dirty="0"/>
              <a:t>clusters are assumed to be discrete (separate entities)</a:t>
            </a:r>
          </a:p>
        </p:txBody>
      </p:sp>
    </p:spTree>
    <p:extLst>
      <p:ext uri="{BB962C8B-B14F-4D97-AF65-F5344CB8AC3E}">
        <p14:creationId xmlns:p14="http://schemas.microsoft.com/office/powerpoint/2010/main" val="366893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48D5-5DB7-194F-A093-D58710C7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CLUSTERING VALIDATION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8981-B927-4549-8491-2B0C74634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What does it mean for a clustering scheme to be </a:t>
            </a:r>
            <a:r>
              <a:rPr lang="en-CA" sz="2400" b="1" dirty="0">
                <a:latin typeface="Dagny OT" panose="020B0504020201020104" pitchFamily="34" charset="0"/>
              </a:rPr>
              <a:t>better</a:t>
            </a:r>
            <a:r>
              <a:rPr lang="en-CA" sz="2400" dirty="0">
                <a:latin typeface="Dagny OT" panose="020B0504020201020104" pitchFamily="34" charset="0"/>
              </a:rPr>
              <a:t> than another? </a:t>
            </a:r>
          </a:p>
          <a:p>
            <a:pPr marL="0" indent="0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What does it mean for a clustering scheme to be </a:t>
            </a:r>
            <a:r>
              <a:rPr lang="en-CA" sz="2400" b="1" dirty="0">
                <a:latin typeface="Dagny OT" panose="020B0504020201020104" pitchFamily="34" charset="0"/>
              </a:rPr>
              <a:t>valid</a:t>
            </a:r>
            <a:r>
              <a:rPr lang="en-CA" sz="2400" dirty="0">
                <a:latin typeface="Dagny OT" panose="020B0504020201020104" pitchFamily="34" charset="0"/>
              </a:rPr>
              <a:t>? </a:t>
            </a:r>
          </a:p>
          <a:p>
            <a:pPr marL="0" indent="0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0"/>
              </a:rPr>
              <a:t>What does it mean for a single cluster to be </a:t>
            </a:r>
            <a:r>
              <a:rPr lang="en-CA" sz="2400" b="1" dirty="0">
                <a:latin typeface="Dagny OT" panose="020B0504020201020104" pitchFamily="34" charset="0"/>
              </a:rPr>
              <a:t>good</a:t>
            </a:r>
            <a:r>
              <a:rPr lang="en-CA" sz="2400" dirty="0">
                <a:latin typeface="Dagny OT" panose="020B0504020201020104" pitchFamily="34" charset="0"/>
              </a:rPr>
              <a:t>? </a:t>
            </a:r>
          </a:p>
          <a:p>
            <a:pPr marL="0" indent="0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0"/>
              </a:rPr>
              <a:t>How many </a:t>
            </a:r>
            <a:r>
              <a:rPr lang="en-CA" sz="2400" dirty="0">
                <a:latin typeface="Dagny OT" panose="020B0504020201020104" pitchFamily="34" charset="0"/>
              </a:rPr>
              <a:t>clusters are there in the data, really?</a:t>
            </a:r>
          </a:p>
          <a:p>
            <a:pPr marL="0" indent="0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0"/>
            </a:endParaRPr>
          </a:p>
          <a:p>
            <a:pPr marL="0" indent="0">
              <a:buNone/>
            </a:pPr>
            <a:r>
              <a:rPr lang="en-CA" sz="2400" dirty="0">
                <a:latin typeface="Dagny OT" panose="020B0504020201020104" pitchFamily="34" charset="0"/>
                <a:cs typeface="Helvetica" panose="020B0604020202020204" pitchFamily="34" charset="0"/>
              </a:rPr>
              <a:t>Right vs. wrong is meaningless: seek </a:t>
            </a:r>
            <a:r>
              <a:rPr lang="en-CA" sz="2400" b="1" dirty="0">
                <a:latin typeface="Dagny OT" panose="020B0504020201020104" pitchFamily="34" charset="0"/>
              </a:rPr>
              <a:t>optimal vs. sub-optimal</a:t>
            </a:r>
            <a:r>
              <a:rPr lang="en-CA" dirty="0">
                <a:latin typeface="Dagny OT" panose="020B0504020201020104" pitchFamily="34" charset="0"/>
              </a:rPr>
              <a:t>.</a:t>
            </a:r>
            <a:endParaRPr lang="en-CA" sz="1000" dirty="0">
              <a:latin typeface="Dagny OT" panose="020B05040202010201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048D5-5DB7-194F-A093-D58710C7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CLUSTERING VALIDATION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8981-B927-4549-8491-2B0C74634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0"/>
              </a:rPr>
              <a:t>Optimal</a:t>
            </a:r>
            <a:r>
              <a:rPr lang="en-CA" sz="2400" dirty="0">
                <a:latin typeface="Dagny OT" panose="020B0504020201020104" pitchFamily="34" charset="0"/>
              </a:rPr>
              <a:t> clustering scheme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maximal separation between clusters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maximal similarity within groups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agrees with human eye test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useful at achieving its goals</a:t>
            </a:r>
          </a:p>
          <a:p>
            <a:pPr>
              <a:lnSpc>
                <a:spcPct val="100000"/>
              </a:lnSpc>
            </a:pPr>
            <a:endParaRPr lang="en-CA" sz="1000" dirty="0">
              <a:latin typeface="Dagny OT" panose="020B05040202010201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0"/>
              </a:rPr>
              <a:t>Validation types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external (uses additional information)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internal (uses only the clustering results)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CA" i="0" dirty="0">
                <a:latin typeface="Dagny OT" panose="020B0504020201020104" pitchFamily="34" charset="0"/>
              </a:rPr>
              <a:t>relative (compares across clustering attempts)</a:t>
            </a:r>
          </a:p>
        </p:txBody>
      </p:sp>
    </p:spTree>
    <p:extLst>
      <p:ext uri="{BB962C8B-B14F-4D97-AF65-F5344CB8AC3E}">
        <p14:creationId xmlns:p14="http://schemas.microsoft.com/office/powerpoint/2010/main" val="16041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– FRUIT IMAGES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5311222" cy="358140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20 images of fruit.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Are there right or wrong groupings of this dataset?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Are there multiple possible ‘natural’ </a:t>
            </a:r>
            <a:r>
              <a:rPr lang="en-US" sz="2400" dirty="0" err="1">
                <a:latin typeface="Dagny OT" panose="020B0504020201020104" pitchFamily="34" charset="77"/>
              </a:rPr>
              <a:t>clusterings</a:t>
            </a:r>
            <a:r>
              <a:rPr lang="en-US" sz="2400" dirty="0">
                <a:latin typeface="Dagny OT" panose="020B0504020201020104" pitchFamily="34" charset="77"/>
              </a:rPr>
              <a:t>?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Could different </a:t>
            </a:r>
            <a:r>
              <a:rPr lang="en-US" sz="2400" dirty="0" err="1">
                <a:latin typeface="Dagny OT" panose="020B0504020201020104" pitchFamily="34" charset="77"/>
              </a:rPr>
              <a:t>clusterings</a:t>
            </a:r>
            <a:r>
              <a:rPr lang="en-US" sz="2400" dirty="0">
                <a:latin typeface="Dagny OT" panose="020B0504020201020104" pitchFamily="34" charset="77"/>
              </a:rPr>
              <a:t> be used differently?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Will some </a:t>
            </a:r>
            <a:r>
              <a:rPr lang="en-US" sz="2400" dirty="0" err="1">
                <a:latin typeface="Dagny OT" panose="020B0504020201020104" pitchFamily="34" charset="77"/>
              </a:rPr>
              <a:t>clusterings</a:t>
            </a:r>
            <a:r>
              <a:rPr lang="en-US" sz="2400" dirty="0">
                <a:latin typeface="Dagny OT" panose="020B0504020201020104" pitchFamily="34" charset="77"/>
              </a:rPr>
              <a:t> be of (objectively) higher </a:t>
            </a:r>
            <a:r>
              <a:rPr lang="en-US" sz="2400" b="1" dirty="0">
                <a:latin typeface="Dagny OT" panose="020B0504020201020104" pitchFamily="34" charset="77"/>
              </a:rPr>
              <a:t>quality</a:t>
            </a:r>
            <a:r>
              <a:rPr lang="en-US" sz="2400" dirty="0">
                <a:latin typeface="Dagny OT" panose="020B0504020201020104" pitchFamily="34" charset="77"/>
              </a:rPr>
              <a:t> than others?</a:t>
            </a:r>
            <a:endParaRPr lang="en-US" sz="2400" b="1" i="1" dirty="0">
              <a:latin typeface="Dagny OT" panose="020B05040202010201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805CB-F4FA-1D4B-A161-8262D7080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7" r="5433"/>
          <a:stretch/>
        </p:blipFill>
        <p:spPr>
          <a:xfrm>
            <a:off x="7168055" y="2086653"/>
            <a:ext cx="4844184" cy="40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2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LEARNING IN GENERAL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Beyond “just taking a quick look,” humans learn through: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answering questions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testing hypotheses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creating concepts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making predictions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creating categories and classifying objects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grouping objects</a:t>
            </a:r>
          </a:p>
          <a:p>
            <a:pPr>
              <a:lnSpc>
                <a:spcPct val="110000"/>
              </a:lnSpc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central Data Science/Machine Learning problem is: 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can </a:t>
            </a:r>
            <a:r>
              <a:rPr lang="en-US" sz="2400" b="1" dirty="0">
                <a:solidFill>
                  <a:schemeClr val="accent3"/>
                </a:solidFill>
                <a:latin typeface="Dagny OT" panose="020B0504020201020104" pitchFamily="34" charset="77"/>
              </a:rPr>
              <a:t>(should) </a:t>
            </a:r>
            <a:r>
              <a:rPr lang="en-US" sz="2400" b="1" dirty="0">
                <a:latin typeface="Dagny OT" panose="020B0504020201020104" pitchFamily="34" charset="77"/>
              </a:rPr>
              <a:t>we design algorithms that can learn? </a:t>
            </a:r>
          </a:p>
        </p:txBody>
      </p:sp>
    </p:spTree>
    <p:extLst>
      <p:ext uri="{BB962C8B-B14F-4D97-AF65-F5344CB8AC3E}">
        <p14:creationId xmlns:p14="http://schemas.microsoft.com/office/powerpoint/2010/main" val="7563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VALIDITY VS. QUALITY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5496911" y="2180495"/>
            <a:ext cx="6376656" cy="4140767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Context is very relevant to the quality of a given clustering, but what if we have no context?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Is there a way to </a:t>
            </a:r>
            <a:r>
              <a:rPr lang="en-US" sz="2200" b="1" dirty="0">
                <a:latin typeface="Dagny OT" panose="020B0504020201020104" pitchFamily="34" charset="77"/>
              </a:rPr>
              <a:t>objectively measure </a:t>
            </a:r>
            <a:r>
              <a:rPr lang="en-US" sz="2200" dirty="0">
                <a:latin typeface="Dagny OT" panose="020B0504020201020104" pitchFamily="34" charset="77"/>
              </a:rPr>
              <a:t>cluster quality without any specific context?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The term ‘validity’ suggests there is a </a:t>
            </a:r>
            <a:r>
              <a:rPr lang="en-US" sz="2200" b="1" dirty="0">
                <a:latin typeface="Dagny OT" panose="020B0504020201020104" pitchFamily="34" charset="77"/>
              </a:rPr>
              <a:t>correct</a:t>
            </a:r>
            <a:r>
              <a:rPr lang="en-US" sz="2200" dirty="0">
                <a:latin typeface="Dagny OT" panose="020B0504020201020104" pitchFamily="34" charset="77"/>
              </a:rPr>
              <a:t> clustering, against which we compare performance.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200" dirty="0">
                <a:latin typeface="Dagny OT" panose="020B0504020201020104" pitchFamily="34" charset="77"/>
              </a:rPr>
              <a:t>Lewis, Ackerman, de Sa (2012) speak of </a:t>
            </a:r>
            <a:r>
              <a:rPr lang="en-US" sz="2200" b="1" dirty="0">
                <a:latin typeface="Dagny OT" panose="020B0504020201020104" pitchFamily="34" charset="77"/>
              </a:rPr>
              <a:t>Clustering Quality Measures </a:t>
            </a:r>
            <a:r>
              <a:rPr lang="en-US" sz="2200" dirty="0">
                <a:latin typeface="Dagny OT" panose="020B0504020201020104" pitchFamily="34" charset="77"/>
              </a:rPr>
              <a:t>(CQM) instead.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0168" y="2003032"/>
            <a:ext cx="4880429" cy="449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2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BROAD GOALS OF CQMs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093077" y="2285999"/>
            <a:ext cx="4278792" cy="3908066"/>
          </a:xfrm>
        </p:spPr>
      </p:pic>
      <p:sp>
        <p:nvSpPr>
          <p:cNvPr id="4" name="Text Placeholder 3"/>
          <p:cNvSpPr>
            <a:spLocks noGrp="1"/>
          </p:cNvSpPr>
          <p:nvPr>
            <p:ph sz="half" idx="2"/>
          </p:nvPr>
        </p:nvSpPr>
        <p:spPr>
          <a:xfrm>
            <a:off x="5738648" y="2285999"/>
            <a:ext cx="6159062" cy="358140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Within clusters, everything is very similar. Between clusters, there is a lot of difference.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</a:t>
            </a:r>
            <a:r>
              <a:rPr lang="en-US" sz="2400" b="1" dirty="0">
                <a:latin typeface="Dagny OT" panose="020B0504020201020104" pitchFamily="34" charset="77"/>
              </a:rPr>
              <a:t>problem</a:t>
            </a:r>
            <a:r>
              <a:rPr lang="en-US" sz="2400" dirty="0">
                <a:latin typeface="Dagny OT" panose="020B0504020201020104" pitchFamily="34" charset="77"/>
              </a:rPr>
              <a:t>: there are many ways for clusters to deviate from this ideal.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How do we weigh the good aspects (e.g. high within-cluster similarity) relative to the bad (e.g. low between cluster separation).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Result:</a:t>
            </a:r>
            <a:r>
              <a:rPr lang="en-US" sz="2400" dirty="0">
                <a:latin typeface="Dagny OT" panose="020B0504020201020104" pitchFamily="34" charset="77"/>
              </a:rPr>
              <a:t> a huge number of CQMs (30+).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840E0-9F90-AF47-B73E-6F2C79317804}"/>
              </a:ext>
            </a:extLst>
          </p:cNvPr>
          <p:cNvSpPr txBox="1"/>
          <p:nvPr/>
        </p:nvSpPr>
        <p:spPr>
          <a:xfrm>
            <a:off x="3022353" y="3328331"/>
            <a:ext cx="1854448" cy="579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Dagny OT" panose="020B0504020201020104" pitchFamily="34" charset="0"/>
              </a:rPr>
              <a:t>Large </a:t>
            </a:r>
            <a:r>
              <a:rPr lang="en-US" sz="1500" b="1" dirty="0">
                <a:latin typeface="Dagny OT" panose="020B0504020201020104" pitchFamily="34" charset="0"/>
              </a:rPr>
              <a:t>between-cluster </a:t>
            </a:r>
            <a:r>
              <a:rPr lang="en-US" sz="1500" dirty="0">
                <a:latin typeface="Dagny OT" panose="020B0504020201020104" pitchFamily="34" charset="0"/>
              </a:rPr>
              <a:t>difference</a:t>
            </a:r>
          </a:p>
          <a:p>
            <a:pPr algn="ctr"/>
            <a:endParaRPr lang="en-US" sz="167" dirty="0">
              <a:latin typeface="Dagny OT" panose="020B05040202010201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538BC-328B-0A4F-B5DD-9F9C2839E946}"/>
              </a:ext>
            </a:extLst>
          </p:cNvPr>
          <p:cNvSpPr txBox="1"/>
          <p:nvPr/>
        </p:nvSpPr>
        <p:spPr>
          <a:xfrm>
            <a:off x="3805373" y="6264658"/>
            <a:ext cx="1854448" cy="5797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Dagny OT" panose="020B0504020201020104" pitchFamily="34" charset="0"/>
              </a:rPr>
              <a:t>Small </a:t>
            </a:r>
            <a:r>
              <a:rPr lang="en-US" sz="1500" b="1" dirty="0">
                <a:latin typeface="Dagny OT" panose="020B0504020201020104" pitchFamily="34" charset="0"/>
              </a:rPr>
              <a:t>within-</a:t>
            </a:r>
            <a:br>
              <a:rPr lang="en-US" sz="1500" b="1" dirty="0">
                <a:latin typeface="Dagny OT" panose="020B0504020201020104" pitchFamily="34" charset="0"/>
              </a:rPr>
            </a:br>
            <a:r>
              <a:rPr lang="en-US" sz="1500" b="1" dirty="0">
                <a:latin typeface="Dagny OT" panose="020B0504020201020104" pitchFamily="34" charset="0"/>
              </a:rPr>
              <a:t>cluster </a:t>
            </a:r>
            <a:r>
              <a:rPr lang="en-US" sz="1500" dirty="0">
                <a:latin typeface="Dagny OT" panose="020B0504020201020104" pitchFamily="34" charset="0"/>
              </a:rPr>
              <a:t>difference</a:t>
            </a:r>
          </a:p>
          <a:p>
            <a:pPr algn="ctr"/>
            <a:endParaRPr lang="en-US" sz="167" dirty="0">
              <a:latin typeface="Dagny OT" panose="020B050402020102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7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CHALLENGES</a:t>
            </a:r>
            <a:endParaRPr lang="en-US" sz="2000" b="1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Automation</a:t>
            </a:r>
          </a:p>
          <a:p>
            <a:pPr marL="0" indent="0">
              <a:lnSpc>
                <a:spcPct val="100000"/>
              </a:lnSpc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Lack of a clear-cut definition</a:t>
            </a:r>
          </a:p>
          <a:p>
            <a:pPr marL="0" indent="0">
              <a:lnSpc>
                <a:spcPct val="100000"/>
              </a:lnSpc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Lack of repeatability</a:t>
            </a:r>
          </a:p>
          <a:p>
            <a:pPr marL="0" indent="0">
              <a:lnSpc>
                <a:spcPct val="100000"/>
              </a:lnSpc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Number of clusters</a:t>
            </a:r>
          </a:p>
          <a:p>
            <a:pPr marL="0" indent="0"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Cluster description</a:t>
            </a:r>
          </a:p>
          <a:p>
            <a:pPr marL="0" indent="0"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Model validation</a:t>
            </a:r>
          </a:p>
          <a:p>
            <a:pPr marL="0" indent="0">
              <a:buSzPct val="100000"/>
              <a:buNone/>
            </a:pPr>
            <a:r>
              <a:rPr lang="en-US" sz="2400" dirty="0">
                <a:latin typeface="Dagny OT" panose="020B0504020201020104" pitchFamily="34" charset="0"/>
              </a:rPr>
              <a:t>Ghost clustering</a:t>
            </a:r>
          </a:p>
          <a:p>
            <a:pPr marL="0" indent="0">
              <a:buSzPct val="100000"/>
              <a:buNone/>
            </a:pPr>
            <a:r>
              <a:rPr lang="en-US" sz="2400" i="1" dirty="0">
                <a:latin typeface="Dagny OT" panose="020B0504020201020104" pitchFamily="34" charset="0"/>
              </a:rPr>
              <a:t>A posteriori </a:t>
            </a:r>
            <a:r>
              <a:rPr lang="en-US" sz="2400" dirty="0">
                <a:latin typeface="Dagny OT" panose="020B0504020201020104" pitchFamily="34" charset="0"/>
              </a:rPr>
              <a:t>rationalization</a:t>
            </a:r>
          </a:p>
        </p:txBody>
      </p:sp>
    </p:spTree>
    <p:extLst>
      <p:ext uri="{BB962C8B-B14F-4D97-AF65-F5344CB8AC3E}">
        <p14:creationId xmlns:p14="http://schemas.microsoft.com/office/powerpoint/2010/main" val="49914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6CCC2C6-EDEB-3B4D-8029-F5905955B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104" y="415742"/>
            <a:ext cx="5244662" cy="5690185"/>
          </a:xfrm>
        </p:spPr>
      </p:pic>
    </p:spTree>
    <p:extLst>
      <p:ext uri="{BB962C8B-B14F-4D97-AF65-F5344CB8AC3E}">
        <p14:creationId xmlns:p14="http://schemas.microsoft.com/office/powerpoint/2010/main" val="251788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6CCC2C6-EDEB-3B4D-8029-F5905955B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104" y="415742"/>
            <a:ext cx="5244662" cy="5690185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32578E-0A2A-3249-9503-AD9B2D567718}"/>
              </a:ext>
            </a:extLst>
          </p:cNvPr>
          <p:cNvSpPr/>
          <p:nvPr/>
        </p:nvSpPr>
        <p:spPr>
          <a:xfrm>
            <a:off x="4918841" y="3941379"/>
            <a:ext cx="872359" cy="903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1EE03-A19D-5C43-83A3-800C48253657}"/>
              </a:ext>
            </a:extLst>
          </p:cNvPr>
          <p:cNvSpPr/>
          <p:nvPr/>
        </p:nvSpPr>
        <p:spPr>
          <a:xfrm>
            <a:off x="6353503" y="2443655"/>
            <a:ext cx="1024759" cy="1613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1DF72C-172D-EA4E-8A4B-7EAC1D86944E}"/>
              </a:ext>
            </a:extLst>
          </p:cNvPr>
          <p:cNvSpPr/>
          <p:nvPr/>
        </p:nvSpPr>
        <p:spPr>
          <a:xfrm>
            <a:off x="7220606" y="4151586"/>
            <a:ext cx="1024759" cy="16133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9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6CCC2C6-EDEB-3B4D-8029-F5905955B9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104" y="415742"/>
            <a:ext cx="5244662" cy="569018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E632BB-1478-8046-B055-6E08B3B1C2F6}"/>
              </a:ext>
            </a:extLst>
          </p:cNvPr>
          <p:cNvSpPr/>
          <p:nvPr/>
        </p:nvSpPr>
        <p:spPr>
          <a:xfrm>
            <a:off x="7320454" y="667405"/>
            <a:ext cx="1024759" cy="18550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47737" y="218793"/>
            <a:ext cx="7126580" cy="642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4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3248" y="1006426"/>
            <a:ext cx="5485125" cy="494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13248" y="1006426"/>
            <a:ext cx="5485125" cy="49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harter Roman" charset="0"/>
                <a:cs typeface="Charter Roman" charset="0"/>
              </a:rPr>
              <a:t>ISSUES &amp; 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781429-D80B-6044-9603-CAB4D8D6A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93B113-A2DD-9A4C-9AA5-C564D2D8E525}"/>
              </a:ext>
            </a:extLst>
          </p:cNvPr>
          <p:cNvSpPr/>
          <p:nvPr/>
        </p:nvSpPr>
        <p:spPr>
          <a:xfrm>
            <a:off x="112388" y="5359652"/>
            <a:ext cx="51638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“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We all </a:t>
            </a:r>
            <a:r>
              <a:rPr lang="en-CA" i="1" dirty="0">
                <a:solidFill>
                  <a:schemeClr val="tx2"/>
                </a:solidFill>
                <a:latin typeface="Dagny OT" panose="020B0504020201020104" pitchFamily="34" charset="77"/>
              </a:rPr>
              <a:t>say</a:t>
            </a:r>
            <a:r>
              <a:rPr lang="en-CA" dirty="0">
                <a:solidFill>
                  <a:schemeClr val="tx2"/>
                </a:solidFill>
                <a:latin typeface="Dagny OT" panose="020B0504020201020104" pitchFamily="34" charset="77"/>
              </a:rPr>
              <a:t> we like data, but we don’t. We like getting insight out of data. That’s not quite the same as liking data itself. In fact, I dare say that I don’t quite care for data, and it sounds like I’m not alone.</a:t>
            </a:r>
            <a:r>
              <a:rPr lang="en-US" dirty="0">
                <a:solidFill>
                  <a:schemeClr val="tx2"/>
                </a:solidFill>
                <a:latin typeface="Dagny OT" panose="020B0504020201020104" pitchFamily="34" charset="77"/>
              </a:rPr>
              <a:t>”</a:t>
            </a:r>
          </a:p>
          <a:p>
            <a:pPr algn="r"/>
            <a:r>
              <a:rPr lang="en-US" sz="1200" dirty="0">
                <a:solidFill>
                  <a:schemeClr val="tx2"/>
                </a:solidFill>
                <a:latin typeface="Dagny OT" panose="020B0504020201020104" pitchFamily="34" charset="77"/>
              </a:rPr>
              <a:t>(</a:t>
            </a:r>
            <a:r>
              <a:rPr lang="en-CA" sz="1200" dirty="0">
                <a:solidFill>
                  <a:schemeClr val="tx2"/>
                </a:solidFill>
                <a:latin typeface="Dagny OT" panose="020B0504020201020104" pitchFamily="34" charset="77"/>
                <a:cs typeface="Helvetica" panose="020B0604020202020204" pitchFamily="34" charset="0"/>
              </a:rPr>
              <a:t>Q.E. McCallum, </a:t>
            </a:r>
            <a:r>
              <a:rPr lang="en-CA" sz="1200" i="1" dirty="0">
                <a:solidFill>
                  <a:schemeClr val="tx2"/>
                </a:solidFill>
                <a:latin typeface="Dagny OT" panose="020B0504020201020104" pitchFamily="34" charset="77"/>
                <a:cs typeface="Helvetica" panose="020B0604020202020204" pitchFamily="34" charset="0"/>
              </a:rPr>
              <a:t>Bad Data Handbook</a:t>
            </a:r>
            <a:r>
              <a:rPr lang="en-US" sz="1200" dirty="0">
                <a:solidFill>
                  <a:schemeClr val="tx2"/>
                </a:solidFill>
                <a:latin typeface="Dagny OT" panose="020B0504020201020104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05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6000"/>
            <a:ext cx="10084677" cy="35814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Supervised Learning </a:t>
            </a:r>
            <a:r>
              <a:rPr lang="en-US" sz="2400" dirty="0">
                <a:latin typeface="Dagny OT" panose="020B0504020201020104" pitchFamily="34" charset="77"/>
              </a:rPr>
              <a:t>(</a:t>
            </a:r>
            <a:r>
              <a:rPr lang="en-US" sz="2400" dirty="0">
                <a:solidFill>
                  <a:schemeClr val="accent3"/>
                </a:solidFill>
                <a:latin typeface="Dagny OT" panose="020B0504020201020104" pitchFamily="34" charset="77"/>
              </a:rPr>
              <a:t>learning with a teacher</a:t>
            </a:r>
            <a:r>
              <a:rPr lang="en-US" sz="2400" dirty="0">
                <a:latin typeface="Dagny OT" panose="020B0504020201020104" pitchFamily="34" charset="77"/>
              </a:rPr>
              <a:t>)</a:t>
            </a:r>
          </a:p>
          <a:p>
            <a:pPr lvl="1" algn="l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i="0" dirty="0">
                <a:latin typeface="Dagny OT" panose="020B0504020201020104" pitchFamily="34" charset="77"/>
              </a:rPr>
              <a:t>classification, regression, rankings, recommendations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i="0" dirty="0">
                <a:latin typeface="Dagny OT" panose="020B0504020201020104" pitchFamily="34" charset="77"/>
              </a:rPr>
              <a:t>uses </a:t>
            </a:r>
            <a:r>
              <a:rPr lang="en-US" sz="2000" b="1" i="0" dirty="0">
                <a:latin typeface="Dagny OT" panose="020B0504020201020104" pitchFamily="34" charset="77"/>
              </a:rPr>
              <a:t>labeled</a:t>
            </a:r>
            <a:r>
              <a:rPr lang="en-US" sz="2000" i="0" dirty="0">
                <a:latin typeface="Dagny OT" panose="020B0504020201020104" pitchFamily="34" charset="77"/>
              </a:rPr>
              <a:t> </a:t>
            </a:r>
            <a:r>
              <a:rPr lang="en-US" sz="2000" b="1" i="0" dirty="0">
                <a:latin typeface="Dagny OT" panose="020B0504020201020104" pitchFamily="34" charset="77"/>
              </a:rPr>
              <a:t>training data</a:t>
            </a:r>
            <a:r>
              <a:rPr lang="en-US" sz="2000" i="0" dirty="0">
                <a:latin typeface="Dagny OT" panose="020B0504020201020104" pitchFamily="34" charset="77"/>
              </a:rPr>
              <a:t> (</a:t>
            </a:r>
            <a:r>
              <a:rPr lang="en-US" sz="2000" i="0" dirty="0">
                <a:solidFill>
                  <a:schemeClr val="accent3"/>
                </a:solidFill>
                <a:latin typeface="Dagny OT" panose="020B0504020201020104" pitchFamily="34" charset="77"/>
              </a:rPr>
              <a:t>student gives an answer to each test question based on what they learned from worked-out examples</a:t>
            </a:r>
            <a:r>
              <a:rPr lang="en-US" sz="2000" i="0" dirty="0">
                <a:latin typeface="Dagny OT" panose="020B0504020201020104" pitchFamily="34" charset="77"/>
              </a:rPr>
              <a:t>)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i="0" dirty="0">
                <a:latin typeface="Dagny OT" panose="020B0504020201020104" pitchFamily="34" charset="77"/>
              </a:rPr>
              <a:t>performance is evaluated using </a:t>
            </a:r>
            <a:r>
              <a:rPr lang="en-US" sz="2000" b="1" i="0" dirty="0">
                <a:latin typeface="Dagny OT" panose="020B0504020201020104" pitchFamily="34" charset="77"/>
              </a:rPr>
              <a:t>testing data </a:t>
            </a:r>
            <a:r>
              <a:rPr lang="en-US" sz="2000" i="0" dirty="0">
                <a:latin typeface="Dagny OT" panose="020B0504020201020104" pitchFamily="34" charset="77"/>
              </a:rPr>
              <a:t>(</a:t>
            </a:r>
            <a:r>
              <a:rPr lang="en-US" sz="2000" i="0" dirty="0">
                <a:solidFill>
                  <a:schemeClr val="accent3"/>
                </a:solidFill>
                <a:latin typeface="Dagny OT" panose="020B0504020201020104" pitchFamily="34" charset="77"/>
              </a:rPr>
              <a:t>teacher provides the correct answers</a:t>
            </a:r>
            <a:r>
              <a:rPr lang="en-US" sz="2000" i="0" dirty="0">
                <a:latin typeface="Dagny OT" panose="020B0504020201020104" pitchFamily="34" charset="77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Unsupervised Learning </a:t>
            </a:r>
            <a:r>
              <a:rPr lang="en-US" sz="2400" dirty="0">
                <a:latin typeface="Dagny OT" panose="020B0504020201020104" pitchFamily="34" charset="77"/>
              </a:rPr>
              <a:t>(</a:t>
            </a:r>
            <a:r>
              <a:rPr lang="en-US" sz="2400" dirty="0">
                <a:solidFill>
                  <a:schemeClr val="accent3"/>
                </a:solidFill>
                <a:latin typeface="Dagny OT" panose="020B0504020201020104" pitchFamily="34" charset="77"/>
              </a:rPr>
              <a:t>grouping similar exercises together as a study aid</a:t>
            </a:r>
            <a:r>
              <a:rPr lang="en-US" sz="2400" dirty="0">
                <a:latin typeface="Dagny OT" panose="020B0504020201020104" pitchFamily="34" charset="7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i="0" dirty="0">
                <a:latin typeface="Dagny OT" panose="020B0504020201020104" pitchFamily="34" charset="77"/>
              </a:rPr>
              <a:t>clustering, association rules discovery, link profiling, anomaly detection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i="0" dirty="0">
                <a:latin typeface="Dagny OT" panose="020B0504020201020104" pitchFamily="34" charset="77"/>
              </a:rPr>
              <a:t>uses </a:t>
            </a:r>
            <a:r>
              <a:rPr lang="en-US" sz="2000" b="1" i="0" dirty="0">
                <a:latin typeface="Dagny OT" panose="020B0504020201020104" pitchFamily="34" charset="77"/>
              </a:rPr>
              <a:t>unlabeled</a:t>
            </a:r>
            <a:r>
              <a:rPr lang="en-US" sz="2000" i="0" dirty="0">
                <a:latin typeface="Dagny OT" panose="020B0504020201020104" pitchFamily="34" charset="77"/>
              </a:rPr>
              <a:t> observations (</a:t>
            </a:r>
            <a:r>
              <a:rPr lang="en-US" sz="2000" i="0" dirty="0">
                <a:solidFill>
                  <a:schemeClr val="accent3"/>
                </a:solidFill>
                <a:latin typeface="Dagny OT" panose="020B0504020201020104" pitchFamily="34" charset="77"/>
              </a:rPr>
              <a:t>teacher is not involved</a:t>
            </a:r>
            <a:r>
              <a:rPr lang="en-US" sz="2000" i="0" dirty="0">
                <a:latin typeface="Dagny OT" panose="020B0504020201020104" pitchFamily="34" charset="77"/>
              </a:rPr>
              <a:t>)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sz="2000" i="0" dirty="0">
                <a:latin typeface="Dagny OT" panose="020B0504020201020104" pitchFamily="34" charset="77"/>
              </a:rPr>
              <a:t>accuracy </a:t>
            </a:r>
            <a:r>
              <a:rPr lang="en-US" sz="2000" b="1" i="0" dirty="0">
                <a:latin typeface="Dagny OT" panose="020B0504020201020104" pitchFamily="34" charset="77"/>
              </a:rPr>
              <a:t>cannot</a:t>
            </a:r>
            <a:r>
              <a:rPr lang="en-US" sz="2000" i="0" dirty="0">
                <a:latin typeface="Dagny OT" panose="020B0504020201020104" pitchFamily="34" charset="77"/>
              </a:rPr>
              <a:t> be evaluated (</a:t>
            </a:r>
            <a:r>
              <a:rPr lang="en-US" sz="2000" i="0" dirty="0">
                <a:solidFill>
                  <a:schemeClr val="accent3"/>
                </a:solidFill>
                <a:latin typeface="Dagny OT" panose="020B0504020201020104" pitchFamily="34" charset="77"/>
              </a:rPr>
              <a:t>students might not end up with the same groupings</a:t>
            </a:r>
            <a:r>
              <a:rPr lang="en-US" sz="2000" i="0" dirty="0">
                <a:latin typeface="Dagny OT" panose="020B0504020201020104" pitchFamily="34" charset="77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663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59D0-2A28-FC49-AB6E-CC56786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BAD DATA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D0A3C-698F-6242-9807-50FB1F12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969062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Does the dataset pass the </a:t>
            </a:r>
            <a:r>
              <a:rPr lang="en-CA" sz="2400" b="1" dirty="0">
                <a:latin typeface="Dagny OT" panose="020B0504020201020104" pitchFamily="34" charset="77"/>
              </a:rPr>
              <a:t>smell test</a:t>
            </a:r>
            <a:r>
              <a:rPr lang="en-CA" sz="2400" dirty="0">
                <a:latin typeface="Dagny OT" panose="020B0504020201020104" pitchFamily="34" charset="77"/>
              </a:rPr>
              <a:t>? (invalid entries, etc.)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Difficulties with </a:t>
            </a:r>
            <a:r>
              <a:rPr lang="en-CA" sz="2400" b="1" dirty="0">
                <a:latin typeface="Dagny OT" panose="020B0504020201020104" pitchFamily="34" charset="77"/>
              </a:rPr>
              <a:t>text processing </a:t>
            </a:r>
            <a:r>
              <a:rPr lang="en-CA" sz="2400" dirty="0">
                <a:latin typeface="Dagny OT" panose="020B0504020201020104" pitchFamily="34" charset="77"/>
              </a:rPr>
              <a:t>(encoding, application-specific characters)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Collecting data </a:t>
            </a:r>
            <a:r>
              <a:rPr lang="en-CA" sz="2400" b="1" dirty="0">
                <a:latin typeface="Dagny OT" panose="020B0504020201020104" pitchFamily="34" charset="77"/>
              </a:rPr>
              <a:t>online </a:t>
            </a:r>
            <a:r>
              <a:rPr lang="en-CA" sz="2400" dirty="0">
                <a:latin typeface="Dagny OT" panose="020B0504020201020104" pitchFamily="34" charset="77"/>
              </a:rPr>
              <a:t>(legality of obtaining data, storing offline versions)</a:t>
            </a:r>
            <a:endParaRPr lang="en-US" sz="2400" dirty="0">
              <a:latin typeface="Dagny OT" panose="020B0504020201020104" pitchFamily="34" charset="77"/>
            </a:endParaRP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Detecting </a:t>
            </a:r>
            <a:r>
              <a:rPr lang="en-CA" sz="2400" b="1" dirty="0">
                <a:latin typeface="Dagny OT" panose="020B0504020201020104" pitchFamily="34" charset="77"/>
              </a:rPr>
              <a:t>lies</a:t>
            </a:r>
            <a:r>
              <a:rPr lang="en-CA" sz="2400" dirty="0">
                <a:latin typeface="Dagny OT" panose="020B0504020201020104" pitchFamily="34" charset="77"/>
              </a:rPr>
              <a:t> and </a:t>
            </a:r>
            <a:r>
              <a:rPr lang="en-CA" sz="2400" b="1" dirty="0">
                <a:latin typeface="Dagny OT" panose="020B0504020201020104" pitchFamily="34" charset="77"/>
              </a:rPr>
              <a:t>mistakes </a:t>
            </a:r>
            <a:r>
              <a:rPr lang="en-CA" sz="2400" dirty="0">
                <a:latin typeface="Dagny OT" panose="020B0504020201020104" pitchFamily="34" charset="77"/>
              </a:rPr>
              <a:t>(reporting errors, use of polarizing language)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Data and reality: bad data vs. bad reality?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Is </a:t>
            </a:r>
            <a:r>
              <a:rPr lang="en-CA" sz="2400" b="1" dirty="0">
                <a:latin typeface="Dagny OT" panose="020B0504020201020104" pitchFamily="34" charset="77"/>
              </a:rPr>
              <a:t>close enough, good enough</a:t>
            </a:r>
            <a:r>
              <a:rPr lang="en-CA" sz="2400" dirty="0">
                <a:latin typeface="Dagny OT" panose="020B0504020201020104" pitchFamily="34" charset="77"/>
              </a:rPr>
              <a:t>? (completeness, coherence, correctness, accountability)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24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89490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59D0-2A28-FC49-AB6E-CC567864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/>
              <a:t>BAD DATA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D0A3C-698F-6242-9807-50FB1F12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10011103" cy="3581400"/>
          </a:xfrm>
        </p:spPr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Sources of </a:t>
            </a:r>
            <a:r>
              <a:rPr lang="en-CA" sz="2400" b="1" dirty="0">
                <a:latin typeface="Dagny OT" panose="020B0504020201020104" pitchFamily="34" charset="77"/>
              </a:rPr>
              <a:t>bias</a:t>
            </a:r>
            <a:r>
              <a:rPr lang="en-CA" sz="2400" dirty="0">
                <a:latin typeface="Dagny OT" panose="020B0504020201020104" pitchFamily="34" charset="77"/>
              </a:rPr>
              <a:t> and </a:t>
            </a:r>
            <a:r>
              <a:rPr lang="en-CA" sz="2400" b="1" dirty="0">
                <a:latin typeface="Dagny OT" panose="020B0504020201020104" pitchFamily="34" charset="77"/>
              </a:rPr>
              <a:t>errors: </a:t>
            </a:r>
            <a:r>
              <a:rPr lang="en-CA" sz="2400" dirty="0">
                <a:latin typeface="Dagny OT" panose="020B0504020201020104" pitchFamily="34" charset="77"/>
              </a:rPr>
              <a:t>imputation bias, replacing extreme values with average values, head of household reports for household, etc.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Seeking </a:t>
            </a:r>
            <a:r>
              <a:rPr lang="en-CA" sz="2400" b="1" dirty="0">
                <a:latin typeface="Dagny OT" panose="020B0504020201020104" pitchFamily="34" charset="77"/>
              </a:rPr>
              <a:t>perfection </a:t>
            </a:r>
            <a:r>
              <a:rPr lang="en-CA" sz="2400" dirty="0">
                <a:latin typeface="Dagny OT" panose="020B0504020201020104" pitchFamily="34" charset="77"/>
              </a:rPr>
              <a:t>(academic, professional, government, service data)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Data science </a:t>
            </a:r>
            <a:r>
              <a:rPr lang="en-CA" sz="2400" b="1" dirty="0">
                <a:latin typeface="Dagny OT" panose="020B0504020201020104" pitchFamily="34" charset="77"/>
              </a:rPr>
              <a:t>pitfalls: </a:t>
            </a:r>
            <a:r>
              <a:rPr lang="en-CA" sz="2400" dirty="0">
                <a:latin typeface="Dagny OT" panose="020B0504020201020104" pitchFamily="34" charset="77"/>
              </a:rPr>
              <a:t>analysis without understanding, using only one tool (by choice/fiat), analysis for the sake of analysis, unrealistic expectations of data science, it’s on a need-to-know basis and you don’t need to know.</a:t>
            </a:r>
          </a:p>
          <a:p>
            <a:pPr algn="just">
              <a:lnSpc>
                <a:spcPct val="100000"/>
              </a:lnSpc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Databases vs. files vs. cloud computing (the cloud will solve our problems!)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CA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015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29A21A-09A8-DB4E-B9DD-E0C07AE62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OVERFITTING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9B09E35-95D9-E842-98C5-539FE77D3A4A}"/>
              </a:ext>
            </a:extLst>
          </p:cNvPr>
          <p:cNvSpPr txBox="1">
            <a:spLocks/>
          </p:cNvSpPr>
          <p:nvPr/>
        </p:nvSpPr>
        <p:spPr>
          <a:xfrm>
            <a:off x="974269" y="5476868"/>
            <a:ext cx="3018279" cy="372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Dagny OT" panose="020B0504020201020104" pitchFamily="34" charset="77"/>
              </a:rPr>
              <a:t>underfit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9F71D7D-D177-0B4B-A5B8-883443B3B988}"/>
              </a:ext>
            </a:extLst>
          </p:cNvPr>
          <p:cNvSpPr txBox="1">
            <a:spLocks/>
          </p:cNvSpPr>
          <p:nvPr/>
        </p:nvSpPr>
        <p:spPr>
          <a:xfrm>
            <a:off x="4944211" y="5476868"/>
            <a:ext cx="3018279" cy="372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Dagny OT" panose="020B0504020201020104" pitchFamily="34" charset="77"/>
              </a:rPr>
              <a:t>just right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6BE6DDD9-35E0-D640-A278-421C1475F7FE}"/>
              </a:ext>
            </a:extLst>
          </p:cNvPr>
          <p:cNvSpPr txBox="1">
            <a:spLocks/>
          </p:cNvSpPr>
          <p:nvPr/>
        </p:nvSpPr>
        <p:spPr>
          <a:xfrm>
            <a:off x="8914153" y="5491800"/>
            <a:ext cx="3018279" cy="372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Dagny OT" panose="020B0504020201020104" pitchFamily="34" charset="77"/>
              </a:rPr>
              <a:t>overfit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1C6F87-1D2D-B440-8E73-354A9652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89" y="2226276"/>
            <a:ext cx="11107721" cy="31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OVERFITTING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hope is for rules or models generated by any technique on a </a:t>
            </a:r>
            <a:r>
              <a:rPr lang="en-US" sz="2400" b="1" dirty="0">
                <a:latin typeface="Dagny OT" panose="020B0504020201020104" pitchFamily="34" charset="77"/>
              </a:rPr>
              <a:t>training set </a:t>
            </a:r>
            <a:r>
              <a:rPr lang="en-US" sz="2400" dirty="0">
                <a:latin typeface="Dagny OT" panose="020B0504020201020104" pitchFamily="34" charset="77"/>
              </a:rPr>
              <a:t>to be generalizable to </a:t>
            </a:r>
            <a:r>
              <a:rPr lang="en-US" sz="2400" b="1" dirty="0">
                <a:latin typeface="Dagny OT" panose="020B0504020201020104" pitchFamily="34" charset="77"/>
              </a:rPr>
              <a:t>new data </a:t>
            </a:r>
            <a:r>
              <a:rPr lang="en-US" sz="2400" dirty="0">
                <a:latin typeface="Dagny OT" panose="020B0504020201020104" pitchFamily="34" charset="77"/>
              </a:rPr>
              <a:t>(or </a:t>
            </a:r>
            <a:r>
              <a:rPr lang="en-US" sz="2400" b="1" dirty="0">
                <a:latin typeface="Dagny OT" panose="020B0504020201020104" pitchFamily="34" charset="77"/>
              </a:rPr>
              <a:t>validation/ testing sets</a:t>
            </a:r>
            <a:r>
              <a:rPr lang="en-US" sz="2400" dirty="0">
                <a:latin typeface="Dagny OT" panose="020B0504020201020104" pitchFamily="34" charset="77"/>
              </a:rPr>
              <a:t>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Problems arise when knowledge that is gained from </a:t>
            </a:r>
            <a:r>
              <a:rPr lang="en-US" sz="2400" b="1" dirty="0">
                <a:latin typeface="Dagny OT" panose="020B0504020201020104" pitchFamily="34" charset="77"/>
              </a:rPr>
              <a:t>supervised learning</a:t>
            </a:r>
            <a:r>
              <a:rPr lang="en-US" sz="2400" dirty="0">
                <a:latin typeface="Dagny OT" panose="020B0504020201020104" pitchFamily="34" charset="77"/>
              </a:rPr>
              <a:t> does not generalize properly to the data (</a:t>
            </a:r>
            <a:r>
              <a:rPr lang="en-US" sz="2400" b="1" dirty="0">
                <a:latin typeface="Dagny OT" panose="020B0504020201020104" pitchFamily="34" charset="77"/>
              </a:rPr>
              <a:t>unsupervised learning</a:t>
            </a:r>
            <a:r>
              <a:rPr lang="en-US" sz="2400" dirty="0">
                <a:latin typeface="Dagny OT" panose="020B0504020201020104" pitchFamily="34" charset="77"/>
              </a:rPr>
              <a:t> can also be affected).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Ironically, this may occur if the rules or models fit the training set </a:t>
            </a:r>
            <a:r>
              <a:rPr lang="en-US" sz="2400" b="1" dirty="0">
                <a:latin typeface="Dagny OT" panose="020B0504020201020104" pitchFamily="34" charset="77"/>
              </a:rPr>
              <a:t>too well </a:t>
            </a:r>
            <a:r>
              <a:rPr lang="en-US" sz="2400" dirty="0">
                <a:latin typeface="Dagny OT" panose="020B0504020201020104" pitchFamily="34" charset="77"/>
              </a:rPr>
              <a:t>– the results are </a:t>
            </a:r>
            <a:r>
              <a:rPr lang="en-US" sz="2400" b="1" dirty="0">
                <a:latin typeface="Dagny OT" panose="020B0504020201020104" pitchFamily="34" charset="77"/>
              </a:rPr>
              <a:t>too specific to the training set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Evaluate on unseen data and be wary of models built on all available data.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178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OVERFITTING EXAMPLE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Rule I: </a:t>
            </a:r>
            <a:r>
              <a:rPr lang="en-US" sz="2400" dirty="0">
                <a:latin typeface="Dagny OT" panose="020B0504020201020104" pitchFamily="34" charset="77"/>
              </a:rPr>
              <a:t>based on a survey of 400 Germans, we infer that 43.75% of the world’s population has black hair, 37.5% have brown hair, 9% have blond hair, 0.25% have red hair, and 9.5% grey hair.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Rule II:</a:t>
            </a:r>
            <a:r>
              <a:rPr lang="en-US" sz="2400" dirty="0">
                <a:latin typeface="Dagny OT" panose="020B0504020201020104" pitchFamily="34" charset="77"/>
              </a:rPr>
              <a:t> humans’ hair </a:t>
            </a:r>
            <a:r>
              <a:rPr lang="en-US" sz="2400" dirty="0" err="1">
                <a:latin typeface="Dagny OT" panose="020B0504020201020104" pitchFamily="34" charset="77"/>
              </a:rPr>
              <a:t>colour</a:t>
            </a:r>
            <a:r>
              <a:rPr lang="en-US" sz="2400" dirty="0">
                <a:latin typeface="Dagny OT" panose="020B0504020201020104" pitchFamily="34" charset="77"/>
              </a:rPr>
              <a:t> is either black, brown, blond, red, or grey.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Rule III: </a:t>
            </a:r>
            <a:r>
              <a:rPr lang="en-US" sz="2400" dirty="0">
                <a:latin typeface="Dagny OT" panose="020B0504020201020104" pitchFamily="34" charset="77"/>
              </a:rPr>
              <a:t>approx. 40% of humans have black hair, 40% have brown hair, 5% blond, 2% red and 13% grey.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011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BIG DATA VS. SMALL DATA</a:t>
            </a:r>
            <a:endParaRPr lang="en-US" sz="2399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What is the main difference?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datasets are </a:t>
            </a:r>
            <a:r>
              <a:rPr lang="en-US" b="1" i="0" dirty="0">
                <a:latin typeface="Dagny OT" panose="020B0504020201020104" pitchFamily="34" charset="77"/>
              </a:rPr>
              <a:t>LARGE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issues: collection, capture, access, storage, analysis, visualization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Where does the data come from?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technology advances are lifting the limits on data processing speeds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information-sensing, mobile devices, cameras and wireless networks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What are the challenges?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most techniques were built for very small dataset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direct approach will leave the best analyst waiting years for results</a:t>
            </a:r>
          </a:p>
        </p:txBody>
      </p:sp>
    </p:spTree>
    <p:extLst>
      <p:ext uri="{BB962C8B-B14F-4D97-AF65-F5344CB8AC3E}">
        <p14:creationId xmlns:p14="http://schemas.microsoft.com/office/powerpoint/2010/main" val="29886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5-V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Volume: </a:t>
            </a:r>
            <a:r>
              <a:rPr lang="en-US" sz="2400" dirty="0">
                <a:latin typeface="Dagny OT" panose="020B0504020201020104" pitchFamily="34" charset="77"/>
              </a:rPr>
              <a:t>large amounts of data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Velocity: </a:t>
            </a:r>
            <a:r>
              <a:rPr lang="en-US" sz="2400" dirty="0">
                <a:latin typeface="Dagny OT" panose="020B0504020201020104" pitchFamily="34" charset="77"/>
              </a:rPr>
              <a:t>speed at which data is created, accessed, processed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Variety: </a:t>
            </a:r>
            <a:r>
              <a:rPr lang="en-US" sz="2400" dirty="0">
                <a:latin typeface="Dagny OT" panose="020B0504020201020104" pitchFamily="34" charset="77"/>
              </a:rPr>
              <a:t>different types of available data, can’t all be saved in relational databases (tables, pictures,…)</a:t>
            </a:r>
            <a:r>
              <a:rPr lang="en-US" sz="2400" b="1" dirty="0">
                <a:latin typeface="Dagny OT" panose="020B0504020201020104" pitchFamily="34" charset="77"/>
              </a:rPr>
              <a:t>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Veracity: </a:t>
            </a:r>
            <a:r>
              <a:rPr lang="en-US" sz="2400" dirty="0">
                <a:latin typeface="Dagny OT" panose="020B0504020201020104" pitchFamily="34" charset="77"/>
              </a:rPr>
              <a:t>quality and accuracy of big data is harder to control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Value: </a:t>
            </a:r>
            <a:r>
              <a:rPr lang="en-US" sz="2400" dirty="0">
                <a:latin typeface="Dagny OT" panose="020B0504020201020104" pitchFamily="34" charset="77"/>
              </a:rPr>
              <a:t>turn the data into something useful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76208" y="5471309"/>
            <a:ext cx="223459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400" b="1" dirty="0">
                <a:latin typeface="Dagny OT" panose="020B0504020201020104" pitchFamily="34" charset="77"/>
              </a:rPr>
              <a:t>Variability</a:t>
            </a:r>
          </a:p>
          <a:p>
            <a:pPr>
              <a:buClr>
                <a:schemeClr val="accent1"/>
              </a:buClr>
            </a:pPr>
            <a:r>
              <a:rPr lang="en-US" sz="2400" b="1" dirty="0">
                <a:latin typeface="Dagny OT" panose="020B0504020201020104" pitchFamily="34" charset="77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70862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BIG DATA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Many computations happen </a:t>
            </a:r>
            <a:r>
              <a:rPr lang="en-US" sz="2400" b="1" dirty="0">
                <a:latin typeface="Dagny OT" panose="020B0504020201020104" pitchFamily="34" charset="77"/>
              </a:rPr>
              <a:t>instantly</a:t>
            </a:r>
            <a:r>
              <a:rPr lang="en-US" sz="2400" dirty="0">
                <a:latin typeface="Dagny OT" panose="020B0504020201020104" pitchFamily="34" charset="77"/>
              </a:rPr>
              <a:t>, others take a </a:t>
            </a:r>
            <a:r>
              <a:rPr lang="en-US" sz="2400" b="1" dirty="0">
                <a:latin typeface="Dagny OT" panose="020B0504020201020104" pitchFamily="34" charset="77"/>
              </a:rPr>
              <a:t>significant</a:t>
            </a:r>
            <a:r>
              <a:rPr lang="en-US" sz="2400" dirty="0">
                <a:latin typeface="Dagny OT" panose="020B0504020201020104" pitchFamily="34" charset="77"/>
              </a:rPr>
              <a:t> amount of time. </a:t>
            </a: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Crunching very large datasets is a perfect example. Analysis in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2400" dirty="0">
                <a:latin typeface="Dagny OT" panose="020B0504020201020104" pitchFamily="34" charset="77"/>
              </a:rPr>
              <a:t> or </a:t>
            </a:r>
            <a:r>
              <a:rPr lang="en-US" sz="2400" i="1" dirty="0">
                <a:latin typeface="Dagny OT" panose="020B0504020201020104" pitchFamily="34" charset="77"/>
              </a:rPr>
              <a:t>Python</a:t>
            </a:r>
            <a:r>
              <a:rPr lang="en-US" sz="2400" dirty="0">
                <a:latin typeface="Dagny OT" panose="020B0504020201020104" pitchFamily="34" charset="77"/>
              </a:rPr>
              <a:t> with steadily larger datasets leads to computer lags. Eventually, the time required becomes </a:t>
            </a:r>
            <a:r>
              <a:rPr lang="en-US" sz="2400" b="1" dirty="0">
                <a:latin typeface="Dagny OT" panose="020B0504020201020104" pitchFamily="34" charset="77"/>
              </a:rPr>
              <a:t>impractically long</a:t>
            </a:r>
            <a:r>
              <a:rPr lang="en-US" sz="2400" dirty="0">
                <a:latin typeface="Dagny OT" panose="020B0504020201020104" pitchFamily="34" charset="77"/>
              </a:rPr>
              <a:t>. 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Optimizing code and using a faster CPU can only provide so much relief. </a:t>
            </a:r>
          </a:p>
          <a:p>
            <a:pPr algn="just">
              <a:lnSpc>
                <a:spcPct val="100000"/>
              </a:lnSpc>
            </a:pPr>
            <a:endParaRPr lang="en-US" sz="5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That is the </a:t>
            </a:r>
            <a:r>
              <a:rPr lang="en-US" sz="2400" b="1" dirty="0">
                <a:latin typeface="Dagny OT" panose="020B0504020201020104" pitchFamily="34" charset="77"/>
              </a:rPr>
              <a:t>Big Data problem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355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DISTRIBUTED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Splitting</a:t>
            </a:r>
            <a:r>
              <a:rPr lang="en-US" sz="2400" dirty="0">
                <a:latin typeface="Dagny OT" panose="020B0504020201020104" pitchFamily="34" charset="77"/>
              </a:rPr>
              <a:t> the computations among multiple CPU cores/CPUs can divide the computation time by a factor of 4, or 32, or 1000.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This allows algorithms to run on big data to keep analytics, smart services, and recommendations updated </a:t>
            </a:r>
            <a:r>
              <a:rPr lang="en-US" sz="2400" b="1" dirty="0">
                <a:latin typeface="Dagny OT" panose="020B0504020201020104" pitchFamily="34" charset="77"/>
              </a:rPr>
              <a:t>daily</a:t>
            </a:r>
            <a:r>
              <a:rPr lang="en-US" sz="2400" dirty="0">
                <a:latin typeface="Dagny OT" panose="020B0504020201020104" pitchFamily="34" charset="77"/>
              </a:rPr>
              <a:t>, </a:t>
            </a:r>
            <a:r>
              <a:rPr lang="en-US" sz="2400" b="1" dirty="0">
                <a:latin typeface="Dagny OT" panose="020B0504020201020104" pitchFamily="34" charset="77"/>
              </a:rPr>
              <a:t>hourly</a:t>
            </a:r>
            <a:r>
              <a:rPr lang="en-US" sz="2400" dirty="0">
                <a:latin typeface="Dagny OT" panose="020B0504020201020104" pitchFamily="34" charset="77"/>
              </a:rPr>
              <a:t>, in </a:t>
            </a:r>
            <a:r>
              <a:rPr lang="en-US" sz="2400" b="1" dirty="0">
                <a:latin typeface="Dagny OT" panose="020B0504020201020104" pitchFamily="34" charset="77"/>
              </a:rPr>
              <a:t>real time</a:t>
            </a:r>
            <a:r>
              <a:rPr lang="en-US" sz="2400" dirty="0">
                <a:latin typeface="Dagny OT" panose="020B0504020201020104" pitchFamily="34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100" b="1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Election</a:t>
            </a:r>
            <a:r>
              <a:rPr lang="en-US" sz="2400" dirty="0">
                <a:latin typeface="Dagny OT" panose="020B0504020201020104" pitchFamily="34" charset="77"/>
              </a:rPr>
              <a:t> analogy to parallelization: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counting votes at different polling stations in a riding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each station simultaneously counts its own votes and reports their total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totals of all polling stations are aggregated at Elections HQ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one person counting all the ballots would eventually get the same result, but it would take too long to get the result. </a:t>
            </a:r>
          </a:p>
        </p:txBody>
      </p:sp>
    </p:spTree>
    <p:extLst>
      <p:ext uri="{BB962C8B-B14F-4D97-AF65-F5344CB8AC3E}">
        <p14:creationId xmlns:p14="http://schemas.microsoft.com/office/powerpoint/2010/main" val="138264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F11C434B-D56E-484C-B91D-15F4052D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886602"/>
            <a:ext cx="11226799" cy="50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8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39404-F610-E747-9E84-8042241C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Semi-Supervised Learning </a:t>
            </a:r>
            <a:r>
              <a:rPr lang="en-US" sz="2400" dirty="0">
                <a:latin typeface="Dagny OT" panose="020B0504020201020104" pitchFamily="34" charset="77"/>
              </a:rPr>
              <a:t>(</a:t>
            </a:r>
            <a:r>
              <a:rPr lang="en-US" sz="2400" dirty="0">
                <a:solidFill>
                  <a:schemeClr val="accent3"/>
                </a:solidFill>
                <a:latin typeface="Dagny OT" panose="020B0504020201020104" pitchFamily="34" charset="77"/>
              </a:rPr>
              <a:t>teacher providing worked-out examples </a:t>
            </a:r>
            <a:r>
              <a:rPr lang="en-US" sz="2400" b="1" dirty="0">
                <a:solidFill>
                  <a:schemeClr val="accent3"/>
                </a:solidFill>
                <a:latin typeface="Dagny OT" panose="020B0504020201020104" pitchFamily="34" charset="77"/>
              </a:rPr>
              <a:t>and</a:t>
            </a:r>
            <a:r>
              <a:rPr lang="en-US" sz="2400" dirty="0">
                <a:solidFill>
                  <a:schemeClr val="accent3"/>
                </a:solidFill>
                <a:latin typeface="Dagny OT" panose="020B0504020201020104" pitchFamily="34" charset="77"/>
              </a:rPr>
              <a:t> a list of unsolved problems</a:t>
            </a:r>
            <a:r>
              <a:rPr lang="en-US" sz="2400" dirty="0">
                <a:latin typeface="Dagny OT" panose="020B0504020201020104" pitchFamily="34" charset="77"/>
                <a:sym typeface="Wingdings"/>
              </a:rPr>
              <a:t>)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1000" b="1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Reinforcement Learning </a:t>
            </a:r>
            <a:r>
              <a:rPr lang="en-US" sz="2400" dirty="0">
                <a:latin typeface="Dagny OT" panose="020B0504020201020104" pitchFamily="34" charset="77"/>
              </a:rPr>
              <a:t>(</a:t>
            </a:r>
            <a:r>
              <a:rPr lang="en-US" sz="2400" dirty="0">
                <a:solidFill>
                  <a:schemeClr val="accent3"/>
                </a:solidFill>
                <a:latin typeface="Dagny OT" panose="020B0504020201020104" pitchFamily="34" charset="77"/>
              </a:rPr>
              <a:t>embarking on a Ph.D. with an advisor?</a:t>
            </a:r>
            <a:r>
              <a:rPr lang="en-US" sz="2400" dirty="0">
                <a:latin typeface="Dagny OT" panose="020B0504020201020104" pitchFamily="34" charset="77"/>
              </a:rPr>
              <a:t>)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800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_____________________________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1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300" dirty="0">
                <a:latin typeface="Dagny OT" panose="020B0504020201020104" pitchFamily="34" charset="77"/>
              </a:rPr>
              <a:t>In </a:t>
            </a:r>
            <a:r>
              <a:rPr lang="en-CA" sz="2300" b="1" dirty="0">
                <a:latin typeface="Dagny OT" panose="020B0504020201020104" pitchFamily="34" charset="77"/>
              </a:rPr>
              <a:t>supervised learning</a:t>
            </a:r>
            <a:r>
              <a:rPr lang="en-CA" sz="2300" dirty="0">
                <a:latin typeface="Dagny OT" panose="020B0504020201020104" pitchFamily="34" charset="77"/>
              </a:rPr>
              <a:t>, there’s a target against which to train the model. In </a:t>
            </a:r>
            <a:r>
              <a:rPr lang="en-CA" sz="2300" b="1" dirty="0">
                <a:latin typeface="Dagny OT" panose="020B0504020201020104" pitchFamily="34" charset="77"/>
              </a:rPr>
              <a:t>unsupervised learning</a:t>
            </a:r>
            <a:r>
              <a:rPr lang="en-CA" sz="2300" dirty="0">
                <a:latin typeface="Dagny OT" panose="020B0504020201020104" pitchFamily="34" charset="77"/>
              </a:rPr>
              <a:t>, we don’t know what the target is, or if there is one. </a:t>
            </a:r>
            <a:br>
              <a:rPr lang="en-CA" dirty="0">
                <a:latin typeface="Dagny OT" panose="020B0504020201020104" pitchFamily="34" charset="77"/>
              </a:rPr>
            </a:br>
            <a:endParaRPr lang="en-CA" sz="10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The distinction is </a:t>
            </a:r>
            <a:r>
              <a:rPr lang="en-US" sz="2400" b="1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crucial</a:t>
            </a:r>
            <a:r>
              <a:rPr lang="en-US" sz="2400" dirty="0">
                <a:latin typeface="Dagny OT" panose="020B0504020201020104" pitchFamily="34" charset="77"/>
                <a:ea typeface="Helvetica Light" charset="0"/>
                <a:cs typeface="Helvetica Light" charset="0"/>
              </a:rPr>
              <a:t>. </a:t>
            </a:r>
            <a:endParaRPr lang="en-CA" sz="2400" dirty="0">
              <a:latin typeface="Dagny OT" panose="020B0504020201020104" pitchFamily="34" charset="77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4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SERIAL PROCESSING</a:t>
            </a:r>
            <a:endParaRPr lang="en-US" sz="2399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The gains from parallelism depend on whether serial algorithms can be adapted to make use of parallel hardware.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Pizzeria</a:t>
            </a:r>
            <a:r>
              <a:rPr lang="en-US" sz="2400" dirty="0">
                <a:latin typeface="Dagny OT" panose="020B0504020201020104" pitchFamily="34" charset="77"/>
              </a:rPr>
              <a:t> analogy for limitations of parallelization/bottleneck: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multiple cooks can prepare toppings in parallel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but baking the crust can't be parallelized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doubling oven space will increase the number of pizzas that can be made simultaneously but won't substantially speed up any one pizza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sometimes bottlenecks prevent any gains from parallelism: people line up on both sides of a table to get some soup but there's only one ladle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endParaRPr lang="en-US" sz="500" i="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Most </a:t>
            </a:r>
            <a:r>
              <a:rPr lang="en-US" sz="2400" dirty="0">
                <a:latin typeface="Dagny OT" panose="020B0504020201020104" pitchFamily="34" charset="77"/>
              </a:rPr>
              <a:t>practical computational tasks can be and are parallelized. </a:t>
            </a:r>
            <a:endParaRPr lang="en-US" sz="2400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5964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C899FC-64EA-CA41-9D02-6F616B9B5335}"/>
              </a:ext>
            </a:extLst>
          </p:cNvPr>
          <p:cNvSpPr/>
          <p:nvPr/>
        </p:nvSpPr>
        <p:spPr>
          <a:xfrm>
            <a:off x="1261241" y="2305615"/>
            <a:ext cx="101109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“It can be tempting to use data as a crutch in decision-making: “The data says so!” But </a:t>
            </a: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sometimes the data lets us down 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and that exciting correlation you found is just a by-product of a messy, biased sample. [...] Smart skeptics can help step back, reflect, and ask if </a:t>
            </a:r>
            <a:r>
              <a:rPr lang="en-US" sz="2400" b="1" dirty="0">
                <a:solidFill>
                  <a:schemeClr val="tx2"/>
                </a:solidFill>
                <a:latin typeface="Dagny OT" panose="020B0504020201020104" pitchFamily="34" charset="77"/>
              </a:rPr>
              <a:t>what the data is saying actually fits 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with what you know and expect about the world</a:t>
            </a:r>
            <a:r>
              <a:rPr lang="en-CA" sz="2400" dirty="0">
                <a:solidFill>
                  <a:schemeClr val="tx2"/>
                </a:solidFill>
                <a:latin typeface="Dagny OT" panose="020B0504020201020104" pitchFamily="34" charset="77"/>
              </a:rPr>
              <a:t>.</a:t>
            </a:r>
            <a:r>
              <a:rPr lang="en-US" sz="2400" dirty="0">
                <a:solidFill>
                  <a:schemeClr val="tx2"/>
                </a:solidFill>
                <a:latin typeface="Dagny OT" panose="020B0504020201020104" pitchFamily="34" charset="77"/>
              </a:rPr>
              <a:t>”</a:t>
            </a:r>
          </a:p>
          <a:p>
            <a:pPr algn="r"/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(N. </a:t>
            </a:r>
            <a:r>
              <a:rPr lang="en-US" sz="2000" dirty="0" err="1">
                <a:solidFill>
                  <a:schemeClr val="tx2"/>
                </a:solidFill>
                <a:latin typeface="Dagny OT" panose="020B0504020201020104" pitchFamily="34" charset="77"/>
              </a:rPr>
              <a:t>Diakopoulos</a:t>
            </a: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, </a:t>
            </a:r>
            <a:r>
              <a:rPr lang="en-US" sz="2000" i="1" dirty="0">
                <a:solidFill>
                  <a:schemeClr val="tx2"/>
                </a:solidFill>
                <a:latin typeface="Dagny OT" panose="020B0504020201020104" pitchFamily="34" charset="77"/>
              </a:rPr>
              <a:t>Harvard Business Review</a:t>
            </a:r>
            <a:r>
              <a:rPr lang="en-US" sz="2000" dirty="0">
                <a:solidFill>
                  <a:schemeClr val="tx2"/>
                </a:solidFill>
                <a:latin typeface="Dagny OT" panose="020B0504020201020104" pitchFamily="34" charset="77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B46510-4567-B448-AAC8-5FF350B25583}"/>
              </a:ext>
            </a:extLst>
          </p:cNvPr>
          <p:cNvSpPr/>
          <p:nvPr/>
        </p:nvSpPr>
        <p:spPr>
          <a:xfrm>
            <a:off x="4183117" y="0"/>
            <a:ext cx="8008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[</a:t>
            </a:r>
            <a:r>
              <a:rPr lang="en-US" dirty="0">
                <a:solidFill>
                  <a:schemeClr val="accent3"/>
                </a:solidFill>
                <a:latin typeface="Dagny OT" panose="020B0504020201020104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https://hbr.org/2013/07/how-google-flu-trends-is-getting-to-the-bottom</a:t>
            </a:r>
            <a:r>
              <a:rPr lang="en-US" dirty="0"/>
              <a:t>] </a:t>
            </a:r>
          </a:p>
        </p:txBody>
      </p:sp>
    </p:spTree>
    <p:extLst>
      <p:ext uri="{BB962C8B-B14F-4D97-AF65-F5344CB8AC3E}">
        <p14:creationId xmlns:p14="http://schemas.microsoft.com/office/powerpoint/2010/main" val="182363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APPROPRIATENESS </a:t>
            </a:r>
            <a:br>
              <a:rPr lang="en-US" b="1" dirty="0"/>
            </a:br>
            <a:r>
              <a:rPr lang="en-US" b="1" dirty="0"/>
              <a:t>AND TRANSFERABILITY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Data science models are used heavily.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dirty="0">
                <a:latin typeface="Dagny OT" panose="020B0504020201020104" pitchFamily="34" charset="77"/>
              </a:rPr>
              <a:t>We have discussed pros and cons of some of the applications on ethical and other non-technical grounds, but there are also </a:t>
            </a:r>
            <a:r>
              <a:rPr lang="en-CA" sz="2400" b="1" dirty="0">
                <a:latin typeface="Dagny OT" panose="020B0504020201020104" pitchFamily="34" charset="77"/>
              </a:rPr>
              <a:t>technical challenges</a:t>
            </a:r>
            <a:r>
              <a:rPr lang="en-CA" sz="2400" dirty="0">
                <a:latin typeface="Dagny OT" panose="020B0504020201020104" pitchFamily="34" charset="77"/>
              </a:rPr>
              <a:t>. </a:t>
            </a:r>
            <a:endParaRPr lang="en-US" sz="24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Science methods are </a:t>
            </a:r>
            <a:r>
              <a:rPr lang="en-US" sz="2400" b="1" dirty="0">
                <a:latin typeface="Dagny OT" panose="020B0504020201020104" pitchFamily="34" charset="77"/>
              </a:rPr>
              <a:t>not</a:t>
            </a:r>
            <a:r>
              <a:rPr lang="en-US" sz="2400" dirty="0">
                <a:latin typeface="Dagny OT" panose="020B0504020201020104" pitchFamily="34" charset="77"/>
              </a:rPr>
              <a:t> appropriate if: 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if one absolutely must use an existing (</a:t>
            </a:r>
            <a:r>
              <a:rPr lang="en-US" b="1" i="0" dirty="0">
                <a:latin typeface="Dagny OT" panose="020B0504020201020104" pitchFamily="34" charset="77"/>
              </a:rPr>
              <a:t>legacy</a:t>
            </a:r>
            <a:r>
              <a:rPr lang="en-US" i="0" dirty="0">
                <a:latin typeface="Dagny OT" panose="020B0504020201020104" pitchFamily="34" charset="77"/>
              </a:rPr>
              <a:t>) datasets instead of an ideal dataset (“it’s the best data we have!”)</a:t>
            </a:r>
            <a:endParaRPr lang="en-US" sz="100" i="0" dirty="0">
              <a:latin typeface="Dagny OT" panose="020B05040202010201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0360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APPROPRIATENESS </a:t>
            </a:r>
            <a:br>
              <a:rPr lang="en-US" b="1" dirty="0"/>
            </a:br>
            <a:r>
              <a:rPr lang="en-US" b="1" dirty="0"/>
              <a:t>AND TRANSFERABILITY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Science methods are </a:t>
            </a:r>
            <a:r>
              <a:rPr lang="en-US" sz="2400" b="1" dirty="0">
                <a:latin typeface="Dagny OT" panose="020B0504020201020104" pitchFamily="34" charset="77"/>
              </a:rPr>
              <a:t>not</a:t>
            </a:r>
            <a:r>
              <a:rPr lang="en-US" sz="2400" dirty="0">
                <a:latin typeface="Dagny OT" panose="020B0504020201020104" pitchFamily="34" charset="77"/>
              </a:rPr>
              <a:t> appropriate if (continued):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the dataset has attributes that usefully predict a value of interest, but which are not available when a prediction is required </a:t>
            </a:r>
          </a:p>
          <a:p>
            <a:pPr marL="914400" lvl="2" indent="0" algn="just">
              <a:lnSpc>
                <a:spcPct val="100000"/>
              </a:lnSpc>
              <a:buNone/>
            </a:pPr>
            <a:r>
              <a:rPr lang="en-US" sz="2000" b="1" dirty="0">
                <a:latin typeface="Dagny OT" panose="020B0504020201020104" pitchFamily="34" charset="77"/>
              </a:rPr>
              <a:t>Example:</a:t>
            </a:r>
            <a:r>
              <a:rPr lang="en-US" sz="2000" dirty="0">
                <a:latin typeface="Dagny OT" panose="020B0504020201020104" pitchFamily="34" charset="77"/>
              </a:rPr>
              <a:t> the total time spent on a website may be predictive of a visitor’s future purchases, but the prediction must be made before the total time spent on the website is known…</a:t>
            </a:r>
          </a:p>
          <a:p>
            <a:pPr lvl="1"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i="0" dirty="0">
                <a:latin typeface="Dagny OT" panose="020B0504020201020104" pitchFamily="34" charset="77"/>
              </a:rPr>
              <a:t>if one will attempt to predict class membership using an unsupervised learning algorithm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2000" b="1" dirty="0">
                <a:latin typeface="Dagny OT" panose="020B0504020201020104" pitchFamily="34" charset="77"/>
              </a:rPr>
              <a:t>Example:</a:t>
            </a:r>
            <a:r>
              <a:rPr lang="en-US" sz="2000" dirty="0">
                <a:latin typeface="Dagny OT" panose="020B0504020201020104" pitchFamily="34" charset="77"/>
              </a:rPr>
              <a:t> clustering loan default data might lead to a cluster contains many defaulters. If new instances get added to this cluster, should they be viewed as loan defaulters? </a:t>
            </a:r>
          </a:p>
        </p:txBody>
      </p:sp>
    </p:spTree>
    <p:extLst>
      <p:ext uri="{BB962C8B-B14F-4D97-AF65-F5344CB8AC3E}">
        <p14:creationId xmlns:p14="http://schemas.microsoft.com/office/powerpoint/2010/main" val="52412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NON-TRANSFERABLE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Every model makes certain assumptions about what is and is not </a:t>
            </a:r>
            <a:r>
              <a:rPr lang="en-US" sz="2400" b="1" dirty="0">
                <a:latin typeface="Dagny OT" panose="020B0504020201020104" pitchFamily="34" charset="77"/>
              </a:rPr>
              <a:t>relevant</a:t>
            </a:r>
            <a:r>
              <a:rPr lang="en-US" sz="2400" dirty="0">
                <a:latin typeface="Dagny OT" panose="020B0504020201020104" pitchFamily="34" charset="77"/>
              </a:rPr>
              <a:t> to its workings, but there is a tendency to only gather data which is </a:t>
            </a:r>
            <a:r>
              <a:rPr lang="en-US" sz="2400" b="1" dirty="0">
                <a:latin typeface="Dagny OT" panose="020B0504020201020104" pitchFamily="34" charset="77"/>
              </a:rPr>
              <a:t>assumed</a:t>
            </a:r>
            <a:r>
              <a:rPr lang="en-US" sz="2400" dirty="0">
                <a:latin typeface="Dagny OT" panose="020B0504020201020104" pitchFamily="34" charset="77"/>
              </a:rPr>
              <a:t> to be relevant to a particular situation.</a:t>
            </a:r>
          </a:p>
          <a:p>
            <a:pPr algn="just">
              <a:lnSpc>
                <a:spcPct val="100000"/>
              </a:lnSpc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If data is used in other contexts, or to make predictions depending on attributes without data, validating the results is impossible.</a:t>
            </a:r>
          </a:p>
          <a:p>
            <a:pPr lvl="1" algn="just">
              <a:lnSpc>
                <a:spcPct val="100000"/>
              </a:lnSpc>
              <a:buFont typeface="Wingdings" pitchFamily="2" charset="2"/>
              <a:buChar char="§"/>
            </a:pPr>
            <a:r>
              <a:rPr lang="en-US" b="1" i="0" dirty="0">
                <a:latin typeface="Dagny OT" panose="020B0504020201020104" pitchFamily="34" charset="77"/>
              </a:rPr>
              <a:t>Example:</a:t>
            </a:r>
            <a:r>
              <a:rPr lang="en-US" i="0" dirty="0">
                <a:latin typeface="Dagny OT" panose="020B0504020201020104" pitchFamily="34" charset="77"/>
              </a:rPr>
              <a:t> can we use a model that predicts mortgage defaulters to also predict car loan defaulters?</a:t>
            </a:r>
          </a:p>
          <a:p>
            <a:pPr algn="just">
              <a:lnSpc>
                <a:spcPct val="100000"/>
              </a:lnSpc>
            </a:pPr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305975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BIASES, FALLACIES &amp; 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Dagny OT" panose="020B0504020201020104" pitchFamily="34" charset="77"/>
              </a:rPr>
              <a:t>Correlation is not causation (but it is a hint!)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dirty="0">
                <a:latin typeface="Dagny OT" panose="020B0504020201020104" pitchFamily="34" charset="77"/>
              </a:rPr>
              <a:t>Extreme patterns can mislead.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dirty="0">
                <a:latin typeface="Dagny OT" panose="020B0504020201020104" pitchFamily="34" charset="77"/>
              </a:rPr>
              <a:t>Stay within a study's range.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dirty="0">
                <a:latin typeface="Dagny OT" panose="020B0504020201020104" pitchFamily="34" charset="77"/>
              </a:rPr>
              <a:t>Keep the base rate in mind.</a:t>
            </a:r>
          </a:p>
          <a:p>
            <a:pPr marL="0" indent="0"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buNone/>
            </a:pPr>
            <a:r>
              <a:rPr lang="en-US" sz="2400" dirty="0">
                <a:latin typeface="Dagny OT" panose="020B0504020201020104" pitchFamily="34" charset="77"/>
              </a:rPr>
              <a:t>Odd results sometimes happen (Simpson's Paradox).</a:t>
            </a:r>
          </a:p>
        </p:txBody>
      </p:sp>
    </p:spTree>
    <p:extLst>
      <p:ext uri="{BB962C8B-B14F-4D97-AF65-F5344CB8AC3E}">
        <p14:creationId xmlns:p14="http://schemas.microsoft.com/office/powerpoint/2010/main" val="168243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BIASES, FALLACIES &amp; INTERPRETATION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Randomness plays a role.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There is a human component to any analytical activity.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Small effects can still be (statistically) significant.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Beware of sacrosanct statistics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Dagny OT" panose="020B0504020201020104" pitchFamily="34" charset="77"/>
                  </a:rPr>
                  <a:t>-value, etc.).</a:t>
                </a:r>
              </a:p>
              <a:p>
                <a:pPr marL="0" indent="0">
                  <a:buNone/>
                </a:pPr>
                <a:endParaRPr lang="en-US" sz="500" dirty="0">
                  <a:latin typeface="Dagny OT" panose="020B0504020201020104" pitchFamily="34" charset="77"/>
                </a:endParaRPr>
              </a:p>
              <a:p>
                <a:pPr marL="0" indent="0">
                  <a:buNone/>
                </a:pPr>
                <a:r>
                  <a:rPr lang="en-US" sz="2400" dirty="0">
                    <a:latin typeface="Dagny OT" panose="020B0504020201020104" pitchFamily="34" charset="77"/>
                  </a:rPr>
                  <a:t>Does the presence of bias necessarily invalidate the results?</a:t>
                </a:r>
              </a:p>
              <a:p>
                <a:endParaRPr lang="en-US" dirty="0">
                  <a:latin typeface="Dagny OT" panose="020B0504020201020104" pitchFamily="34" charset="7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82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SCIENCE MISTAKES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Mistake #1</a:t>
            </a:r>
            <a:r>
              <a:rPr lang="en-US" sz="2400" dirty="0">
                <a:latin typeface="Dagny OT" panose="020B0504020201020104" pitchFamily="34" charset="77"/>
              </a:rPr>
              <a:t> – Selecting the wrong problem.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Mistake #2</a:t>
            </a:r>
            <a:r>
              <a:rPr lang="en-US" sz="2400" dirty="0">
                <a:latin typeface="Dagny OT" panose="020B0504020201020104" pitchFamily="34" charset="77"/>
              </a:rPr>
              <a:t> – Getting buried under tons of data without metadata understanding. 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M</a:t>
            </a:r>
            <a:r>
              <a:rPr lang="en-US" sz="2400" b="1" dirty="0" err="1">
                <a:latin typeface="Dagny OT" panose="020B0504020201020104" pitchFamily="34" charset="77"/>
              </a:rPr>
              <a:t>istake</a:t>
            </a:r>
            <a:r>
              <a:rPr lang="en-US" sz="2400" b="1" dirty="0">
                <a:latin typeface="Dagny OT" panose="020B0504020201020104" pitchFamily="34" charset="77"/>
              </a:rPr>
              <a:t> #3 </a:t>
            </a:r>
            <a:r>
              <a:rPr lang="en-US" sz="2400" dirty="0">
                <a:latin typeface="Dagny OT" panose="020B0504020201020104" pitchFamily="34" charset="77"/>
              </a:rPr>
              <a:t>– Not planning the data analysis process.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M</a:t>
            </a:r>
            <a:r>
              <a:rPr lang="en-US" sz="2400" b="1" dirty="0" err="1">
                <a:latin typeface="Dagny OT" panose="020B0504020201020104" pitchFamily="34" charset="77"/>
              </a:rPr>
              <a:t>istake</a:t>
            </a:r>
            <a:r>
              <a:rPr lang="en-US" sz="2400" b="1" dirty="0">
                <a:latin typeface="Dagny OT" panose="020B0504020201020104" pitchFamily="34" charset="77"/>
              </a:rPr>
              <a:t> #4 </a:t>
            </a:r>
            <a:r>
              <a:rPr lang="en-US" sz="2400" dirty="0">
                <a:latin typeface="Dagny OT" panose="020B0504020201020104" pitchFamily="34" charset="77"/>
              </a:rPr>
              <a:t>– Insufficient business and domain knowledge.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M</a:t>
            </a:r>
            <a:r>
              <a:rPr lang="en-US" sz="2400" b="1" dirty="0" err="1">
                <a:latin typeface="Dagny OT" panose="020B0504020201020104" pitchFamily="34" charset="77"/>
              </a:rPr>
              <a:t>istake</a:t>
            </a:r>
            <a:r>
              <a:rPr lang="en-US" sz="2400" b="1" dirty="0">
                <a:latin typeface="Dagny OT" panose="020B0504020201020104" pitchFamily="34" charset="77"/>
              </a:rPr>
              <a:t> #5 </a:t>
            </a:r>
            <a:r>
              <a:rPr lang="en-US" sz="2400" dirty="0">
                <a:latin typeface="Dagny OT" panose="020B0504020201020104" pitchFamily="34" charset="77"/>
              </a:rPr>
              <a:t>– Using incompatible data analysis tools.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CD96AC3-9CCC-074B-80B0-AB76158F85EB}"/>
              </a:ext>
            </a:extLst>
          </p:cNvPr>
          <p:cNvSpPr txBox="1">
            <a:spLocks/>
          </p:cNvSpPr>
          <p:nvPr/>
        </p:nvSpPr>
        <p:spPr>
          <a:xfrm>
            <a:off x="2931268" y="0"/>
            <a:ext cx="9260732" cy="26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</a:rPr>
              <a:t>[A.K. </a:t>
            </a:r>
            <a:r>
              <a:rPr lang="en-US" sz="1800" dirty="0" err="1">
                <a:solidFill>
                  <a:schemeClr val="tx2"/>
                </a:solidFill>
                <a:latin typeface="Dagny OT" panose="020B0504020201020104" pitchFamily="34" charset="77"/>
              </a:rPr>
              <a:t>Maheshwari</a:t>
            </a:r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</a:rPr>
              <a:t>, </a:t>
            </a:r>
            <a:r>
              <a:rPr lang="en-US" sz="1800" i="1" dirty="0">
                <a:solidFill>
                  <a:schemeClr val="tx2"/>
                </a:solidFill>
                <a:latin typeface="Dagny OT" panose="020B0504020201020104" pitchFamily="34" charset="77"/>
              </a:rPr>
              <a:t>Business Intelligence and Data Mining</a:t>
            </a:r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82345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SCIENCE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Mistake #6</a:t>
            </a:r>
            <a:r>
              <a:rPr lang="en-US" sz="2400" dirty="0">
                <a:latin typeface="Dagny OT" panose="020B0504020201020104" pitchFamily="34" charset="77"/>
              </a:rPr>
              <a:t> – Using tools that are too specific.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Dagny OT" panose="020B0504020201020104" pitchFamily="34" charset="77"/>
              </a:rPr>
              <a:t>Mistake #7</a:t>
            </a:r>
            <a:r>
              <a:rPr lang="en-US" sz="2400" dirty="0">
                <a:latin typeface="Dagny OT" panose="020B0504020201020104" pitchFamily="34" charset="77"/>
              </a:rPr>
              <a:t> – Ignoring individual predictions/records in </a:t>
            </a:r>
            <a:r>
              <a:rPr lang="en-US" sz="2400" dirty="0" err="1">
                <a:latin typeface="Dagny OT" panose="020B0504020201020104" pitchFamily="34" charset="77"/>
              </a:rPr>
              <a:t>favour</a:t>
            </a:r>
            <a:r>
              <a:rPr lang="en-US" sz="2400" dirty="0">
                <a:latin typeface="Dagny OT" panose="020B0504020201020104" pitchFamily="34" charset="77"/>
              </a:rPr>
              <a:t> of aggregated results. </a:t>
            </a:r>
          </a:p>
          <a:p>
            <a:pPr marL="0" indent="0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M</a:t>
            </a:r>
            <a:r>
              <a:rPr lang="en-US" sz="2400" b="1" dirty="0" err="1">
                <a:latin typeface="Dagny OT" panose="020B0504020201020104" pitchFamily="34" charset="77"/>
              </a:rPr>
              <a:t>istake</a:t>
            </a:r>
            <a:r>
              <a:rPr lang="en-US" sz="2400" b="1" dirty="0">
                <a:latin typeface="Dagny OT" panose="020B0504020201020104" pitchFamily="34" charset="77"/>
              </a:rPr>
              <a:t> #8 </a:t>
            </a:r>
            <a:r>
              <a:rPr lang="en-US" sz="2400" dirty="0">
                <a:latin typeface="Dagny OT" panose="020B0504020201020104" pitchFamily="34" charset="77"/>
              </a:rPr>
              <a:t>– Running out of time.</a:t>
            </a:r>
          </a:p>
          <a:p>
            <a:pPr marL="0" indent="0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M</a:t>
            </a:r>
            <a:r>
              <a:rPr lang="en-US" sz="2400" b="1" dirty="0" err="1">
                <a:latin typeface="Dagny OT" panose="020B0504020201020104" pitchFamily="34" charset="77"/>
              </a:rPr>
              <a:t>istake</a:t>
            </a:r>
            <a:r>
              <a:rPr lang="en-US" sz="2400" b="1" dirty="0">
                <a:latin typeface="Dagny OT" panose="020B0504020201020104" pitchFamily="34" charset="77"/>
              </a:rPr>
              <a:t> #9 </a:t>
            </a:r>
            <a:r>
              <a:rPr lang="en-US" sz="2400" dirty="0">
                <a:latin typeface="Dagny OT" panose="020B0504020201020104" pitchFamily="34" charset="77"/>
              </a:rPr>
              <a:t>– Measuring results differently than the sponsor.</a:t>
            </a:r>
          </a:p>
          <a:p>
            <a:pPr marL="0" indent="0">
              <a:lnSpc>
                <a:spcPct val="100000"/>
              </a:lnSpc>
              <a:buNone/>
            </a:pPr>
            <a:endParaRPr lang="en-CA" sz="500" dirty="0">
              <a:latin typeface="Dagny OT" panose="020B0504020201020104" pitchFamily="34" charset="7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z="2400" b="1" dirty="0">
                <a:latin typeface="Dagny OT" panose="020B0504020201020104" pitchFamily="34" charset="77"/>
              </a:rPr>
              <a:t>M</a:t>
            </a:r>
            <a:r>
              <a:rPr lang="en-US" sz="2400" b="1" dirty="0" err="1">
                <a:latin typeface="Dagny OT" panose="020B0504020201020104" pitchFamily="34" charset="77"/>
              </a:rPr>
              <a:t>istake</a:t>
            </a:r>
            <a:r>
              <a:rPr lang="en-US" sz="2400" b="1" dirty="0">
                <a:latin typeface="Dagny OT" panose="020B0504020201020104" pitchFamily="34" charset="77"/>
              </a:rPr>
              <a:t> #10 </a:t>
            </a:r>
            <a:r>
              <a:rPr lang="en-US" sz="2400" dirty="0">
                <a:latin typeface="Dagny OT" panose="020B0504020201020104" pitchFamily="34" charset="77"/>
              </a:rPr>
              <a:t>– Na</a:t>
            </a:r>
            <a:r>
              <a:rPr lang="en-CA" sz="2400" dirty="0" err="1">
                <a:latin typeface="Dagny OT" panose="020B0504020201020104" pitchFamily="34" charset="77"/>
              </a:rPr>
              <a:t>ï</a:t>
            </a:r>
            <a:r>
              <a:rPr lang="en-US" sz="2400" dirty="0" err="1">
                <a:latin typeface="Dagny OT" panose="020B0504020201020104" pitchFamily="34" charset="77"/>
              </a:rPr>
              <a:t>vely</a:t>
            </a:r>
            <a:r>
              <a:rPr lang="en-US" sz="2400" dirty="0">
                <a:latin typeface="Dagny OT" panose="020B0504020201020104" pitchFamily="34" charset="77"/>
              </a:rPr>
              <a:t> believing what one’s told about the data.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9567974-5C92-DA45-A14D-C89CB10D888F}"/>
              </a:ext>
            </a:extLst>
          </p:cNvPr>
          <p:cNvSpPr txBox="1">
            <a:spLocks/>
          </p:cNvSpPr>
          <p:nvPr/>
        </p:nvSpPr>
        <p:spPr>
          <a:xfrm>
            <a:off x="2931268" y="0"/>
            <a:ext cx="9260732" cy="26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Helvetica Ligh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</a:rPr>
              <a:t>[A.K. </a:t>
            </a:r>
            <a:r>
              <a:rPr lang="en-US" sz="1800" dirty="0" err="1">
                <a:solidFill>
                  <a:schemeClr val="tx2"/>
                </a:solidFill>
                <a:latin typeface="Dagny OT" panose="020B0504020201020104" pitchFamily="34" charset="77"/>
              </a:rPr>
              <a:t>Maheshwari</a:t>
            </a:r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</a:rPr>
              <a:t>, </a:t>
            </a:r>
            <a:r>
              <a:rPr lang="en-US" sz="1800" i="1" dirty="0">
                <a:solidFill>
                  <a:schemeClr val="tx2"/>
                </a:solidFill>
                <a:latin typeface="Dagny OT" panose="020B0504020201020104" pitchFamily="34" charset="77"/>
              </a:rPr>
              <a:t>Business Intelligence and Data Mining</a:t>
            </a:r>
            <a:r>
              <a:rPr lang="en-US" sz="1800" dirty="0">
                <a:solidFill>
                  <a:schemeClr val="tx2"/>
                </a:solidFill>
                <a:latin typeface="Dagny OT" panose="020B0504020201020104" pitchFamily="34" charset="7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79265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1EB80E-4032-8F4A-BE3F-3A76CCFF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WE DIDN’T TALK ABOUT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8F8DD-C13E-4D47-9265-61F0FC95D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Tons of classification and clustering algorithms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Deep learning and neural networks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Recommender systems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streams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Bayesian data analysis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Text mining and natural language processing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Data engineering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Dagny OT" panose="020B0504020201020104" pitchFamily="34" charset="77"/>
              </a:rPr>
              <a:t>… and so much more!</a:t>
            </a:r>
          </a:p>
        </p:txBody>
      </p:sp>
    </p:spTree>
    <p:extLst>
      <p:ext uri="{BB962C8B-B14F-4D97-AF65-F5344CB8AC3E}">
        <p14:creationId xmlns:p14="http://schemas.microsoft.com/office/powerpoint/2010/main" val="14847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432A30"/>
      </a:dk2>
      <a:lt2>
        <a:srgbClr val="F2F2F0"/>
      </a:lt2>
      <a:accent1>
        <a:srgbClr val="836C9F"/>
      </a:accent1>
      <a:accent2>
        <a:srgbClr val="BDAB56"/>
      </a:accent2>
      <a:accent3>
        <a:srgbClr val="B0565D"/>
      </a:accent3>
      <a:accent4>
        <a:srgbClr val="55B1BC"/>
      </a:accent4>
      <a:accent5>
        <a:srgbClr val="4D925F"/>
      </a:accent5>
      <a:accent6>
        <a:srgbClr val="E08C4A"/>
      </a:accent6>
      <a:hlink>
        <a:srgbClr val="55B1BC"/>
      </a:hlink>
      <a:folHlink>
        <a:srgbClr val="836C9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Office Theme">
  <a:themeElements>
    <a:clrScheme name="CFSIcolours 3">
      <a:dk1>
        <a:srgbClr val="23183D"/>
      </a:dk1>
      <a:lt1>
        <a:srgbClr val="FFFFFF"/>
      </a:lt1>
      <a:dk2>
        <a:srgbClr val="385494"/>
      </a:dk2>
      <a:lt2>
        <a:srgbClr val="FFFEFE"/>
      </a:lt2>
      <a:accent1>
        <a:srgbClr val="D41E48"/>
      </a:accent1>
      <a:accent2>
        <a:srgbClr val="E9A12D"/>
      </a:accent2>
      <a:accent3>
        <a:srgbClr val="23183D"/>
      </a:accent3>
      <a:accent4>
        <a:srgbClr val="43B6AE"/>
      </a:accent4>
      <a:accent5>
        <a:srgbClr val="385494"/>
      </a:accent5>
      <a:accent6>
        <a:srgbClr val="70AD47"/>
      </a:accent6>
      <a:hlink>
        <a:srgbClr val="B4B4B3"/>
      </a:hlink>
      <a:folHlink>
        <a:srgbClr val="A1BA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C320AD1FA7AF49AD3F65A6C6282314" ma:contentTypeVersion="9" ma:contentTypeDescription="Create a new document." ma:contentTypeScope="" ma:versionID="d564e53e0f98fd87682b9204c4437c4d">
  <xsd:schema xmlns:xsd="http://www.w3.org/2001/XMLSchema" xmlns:xs="http://www.w3.org/2001/XMLSchema" xmlns:p="http://schemas.microsoft.com/office/2006/metadata/properties" xmlns:ns2="48e51f69-d585-4695-9488-9f1e0dda2451" targetNamespace="http://schemas.microsoft.com/office/2006/metadata/properties" ma:root="true" ma:fieldsID="7b1e15d5253e333c18bd82bee1244dc0" ns2:_="">
    <xsd:import namespace="48e51f69-d585-4695-9488-9f1e0dda245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e51f69-d585-4695-9488-9f1e0dda24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371250-3F0A-4DD7-960E-8A2D865DFF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55BCA-DF7F-418D-8229-4428A176AF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e51f69-d585-4695-9488-9f1e0dda24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EDC264-CFF2-4234-A17E-9BCF5601879B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48e51f69-d585-4695-9488-9f1e0dda2451"/>
    <ds:schemaRef ds:uri="http://purl.org/dc/terms/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{BB9CB5F5-5485-4A4B-810B-B4E3C4F9CD46}tf10001072</Template>
  <TotalTime>16111</TotalTime>
  <Words>6121</Words>
  <Application>Microsoft Macintosh PowerPoint</Application>
  <PresentationFormat>Widescreen</PresentationFormat>
  <Paragraphs>778</Paragraphs>
  <Slides>101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101</vt:i4>
      </vt:variant>
    </vt:vector>
  </HeadingPairs>
  <TitlesOfParts>
    <vt:vector size="114" baseType="lpstr">
      <vt:lpstr>Arial</vt:lpstr>
      <vt:lpstr>Avenir Next</vt:lpstr>
      <vt:lpstr>Calibri</vt:lpstr>
      <vt:lpstr>Cambria</vt:lpstr>
      <vt:lpstr>Cambria Math</vt:lpstr>
      <vt:lpstr>Courier New</vt:lpstr>
      <vt:lpstr>Dagny OT</vt:lpstr>
      <vt:lpstr>Franklin Gothic Book</vt:lpstr>
      <vt:lpstr>Helvetica Light</vt:lpstr>
      <vt:lpstr>Wingdings</vt:lpstr>
      <vt:lpstr>Wingdings 2</vt:lpstr>
      <vt:lpstr>Crop</vt:lpstr>
      <vt:lpstr>Office Theme</vt:lpstr>
      <vt:lpstr>Introduction to Data Analysis</vt:lpstr>
      <vt:lpstr>STATISTICAL LEARNING</vt:lpstr>
      <vt:lpstr>PowerPoint Presentation</vt:lpstr>
      <vt:lpstr>LEARNING CONTEXT</vt:lpstr>
      <vt:lpstr>WHAT IS DATA SCIENCE? (REPRISE)</vt:lpstr>
      <vt:lpstr>THE MINING ANALOGY</vt:lpstr>
      <vt:lpstr>LEARNING IN GENERAL</vt:lpstr>
      <vt:lpstr>TYPES OF LEARNING</vt:lpstr>
      <vt:lpstr>TYPES OF LEARNING</vt:lpstr>
      <vt:lpstr>EXAMPLES</vt:lpstr>
      <vt:lpstr>Association Rules</vt:lpstr>
      <vt:lpstr>MOTIVATING EXAMPLE</vt:lpstr>
      <vt:lpstr>METHODOLOGY</vt:lpstr>
      <vt:lpstr>RESULTS</vt:lpstr>
      <vt:lpstr>PowerPoint Presentation</vt:lpstr>
      <vt:lpstr>TAKE-AWAYS</vt:lpstr>
      <vt:lpstr>ASSOCIATION RULES BASICS</vt:lpstr>
      <vt:lpstr>ORIGINAL APPLICATION</vt:lpstr>
      <vt:lpstr>APPLICATIONS</vt:lpstr>
      <vt:lpstr>APPLICATIONS</vt:lpstr>
      <vt:lpstr>CAUSATION AND CORRELATION</vt:lpstr>
      <vt:lpstr>CAUSATION AND CORRELATION</vt:lpstr>
      <vt:lpstr>DEFINITIONS</vt:lpstr>
      <vt:lpstr>DEFINITIONS</vt:lpstr>
      <vt:lpstr>FORMULAS</vt:lpstr>
      <vt:lpstr>EXAMPLE</vt:lpstr>
      <vt:lpstr>EXAMPLE</vt:lpstr>
      <vt:lpstr>NOTES</vt:lpstr>
      <vt:lpstr>NOTES</vt:lpstr>
      <vt:lpstr>EXAMPLE – TITANIC </vt:lpstr>
      <vt:lpstr>EXAMPLE – TITANIC </vt:lpstr>
      <vt:lpstr>EXAMPLE – TITANIC </vt:lpstr>
      <vt:lpstr>CLASSIFICATION</vt:lpstr>
      <vt:lpstr>CLASSIFICATION OVERVIEW</vt:lpstr>
      <vt:lpstr>CLASSIFICATION OVERVIEW</vt:lpstr>
      <vt:lpstr>APPLICATIONS</vt:lpstr>
      <vt:lpstr>EXAMPLE</vt:lpstr>
      <vt:lpstr>PowerPoint Presentation</vt:lpstr>
      <vt:lpstr>CLASSIFICATION METHODS</vt:lpstr>
      <vt:lpstr>k-NEAREST NEIGHBOURS</vt:lpstr>
      <vt:lpstr>SUPPORT VECTOR MACHINES</vt:lpstr>
      <vt:lpstr>BOUNDARY CLASSIFIERS</vt:lpstr>
      <vt:lpstr>NEAREST NEIGHBOURS CLASSIFIERS</vt:lpstr>
      <vt:lpstr>DECISION TREES</vt:lpstr>
      <vt:lpstr>DECISION TREES</vt:lpstr>
      <vt:lpstr>DECISION TREES STRENGTHS AND LIMITATIONS</vt:lpstr>
      <vt:lpstr>DECISION TREE NOTES</vt:lpstr>
      <vt:lpstr>OTHER POINTS TO PONDER</vt:lpstr>
      <vt:lpstr>PERFORMANCE EVALUATION</vt:lpstr>
      <vt:lpstr>PERFORMANCE EVALUATION</vt:lpstr>
      <vt:lpstr>EXAMPLE – KYPHOSIS</vt:lpstr>
      <vt:lpstr>EXAMPLE – KYPHOSIS</vt:lpstr>
      <vt:lpstr>PowerPoint Presentation</vt:lpstr>
      <vt:lpstr>EXAMPLE – KYPHOSIS</vt:lpstr>
      <vt:lpstr>CLUSTERING</vt:lpstr>
      <vt:lpstr>CLUSTERING OVERVIEW</vt:lpstr>
      <vt:lpstr>PowerPoint Presentation</vt:lpstr>
      <vt:lpstr>CLUSTERING OVERVIEW</vt:lpstr>
      <vt:lpstr>CLUSTERING OVERVIEW</vt:lpstr>
      <vt:lpstr>CLUSTERING REQUIREMENT</vt:lpstr>
      <vt:lpstr>APPLICATIONS</vt:lpstr>
      <vt:lpstr>PowerPoint Presentation</vt:lpstr>
      <vt:lpstr>CLUSTERING METHODS</vt:lpstr>
      <vt:lpstr>k-MEANS ALGORITHM</vt:lpstr>
      <vt:lpstr>PowerPoint Presentation</vt:lpstr>
      <vt:lpstr>k-MEANS STRENGTHS AND LIMITATIONS</vt:lpstr>
      <vt:lpstr>CLUSTERING VALIDATION</vt:lpstr>
      <vt:lpstr>CLUSTERING VALIDATION</vt:lpstr>
      <vt:lpstr>EXAMPLE – FRUIT IMAGES</vt:lpstr>
      <vt:lpstr>VALIDITY VS. QUALITY</vt:lpstr>
      <vt:lpstr>BROAD GOALS OF CQMs</vt:lpstr>
      <vt:lpstr>CLUSTERING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ISSUES &amp; CHALLENGES</vt:lpstr>
      <vt:lpstr>BAD DATA</vt:lpstr>
      <vt:lpstr>BAD DATA</vt:lpstr>
      <vt:lpstr>OVERFITTING</vt:lpstr>
      <vt:lpstr>OVERFITTING</vt:lpstr>
      <vt:lpstr>OVERFITTING EXAMPLE</vt:lpstr>
      <vt:lpstr>BIG DATA VS. SMALL DATA</vt:lpstr>
      <vt:lpstr>THE 5-V PARADIGM</vt:lpstr>
      <vt:lpstr>THE BIG DATA PROBLEM</vt:lpstr>
      <vt:lpstr>DISTRIBUTED COMPUTING</vt:lpstr>
      <vt:lpstr>PowerPoint Presentation</vt:lpstr>
      <vt:lpstr>SERIAL PROCESSING</vt:lpstr>
      <vt:lpstr>PowerPoint Presentation</vt:lpstr>
      <vt:lpstr>APPROPRIATENESS  AND TRANSFERABILITY</vt:lpstr>
      <vt:lpstr>APPROPRIATENESS  AND TRANSFERABILITY</vt:lpstr>
      <vt:lpstr>NON-TRANSFERABLE ASSUMPTIONS</vt:lpstr>
      <vt:lpstr>BIASES, FALLACIES &amp; INTERPRETATION</vt:lpstr>
      <vt:lpstr>BIASES, FALLACIES &amp; INTERPRETATION</vt:lpstr>
      <vt:lpstr>DATA SCIENCE MISTAKES</vt:lpstr>
      <vt:lpstr>DATA SCIENCE MISTAKES</vt:lpstr>
      <vt:lpstr>WHAT WE DIDN’T TALK ABOUT</vt:lpstr>
      <vt:lpstr>FUTURE TASKS</vt:lpstr>
      <vt:lpstr>FUTURE TRENDS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EXPLORATION AND DATA VISUALIZATION</dc:title>
  <dc:creator>Patrick Boily</dc:creator>
  <cp:lastModifiedBy>Patrick Boily</cp:lastModifiedBy>
  <cp:revision>281</cp:revision>
  <dcterms:created xsi:type="dcterms:W3CDTF">2020-08-02T19:49:53Z</dcterms:created>
  <dcterms:modified xsi:type="dcterms:W3CDTF">2021-09-10T12:38:18Z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0x0101003BC320AD1FA7AF49AD3F65A6C6282314</vt:lpwstr>
  </property>
</Properties>
</file>